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7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8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9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0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1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2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13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14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9" r:id="rId4"/>
    <p:sldMasterId id="2147483818" r:id="rId5"/>
    <p:sldMasterId id="2147483844" r:id="rId6"/>
    <p:sldMasterId id="2147483870" r:id="rId7"/>
    <p:sldMasterId id="2147483882" r:id="rId8"/>
    <p:sldMasterId id="2147483914" r:id="rId9"/>
    <p:sldMasterId id="2147483922" r:id="rId10"/>
    <p:sldMasterId id="2147483945" r:id="rId11"/>
    <p:sldMasterId id="2147483991" r:id="rId12"/>
    <p:sldMasterId id="2147484016" r:id="rId13"/>
    <p:sldMasterId id="2147484028" r:id="rId14"/>
    <p:sldMasterId id="2147484065" r:id="rId15"/>
    <p:sldMasterId id="2147484089" r:id="rId16"/>
    <p:sldMasterId id="2147484125" r:id="rId17"/>
    <p:sldMasterId id="2147484130" r:id="rId18"/>
  </p:sldMasterIdLst>
  <p:notesMasterIdLst>
    <p:notesMasterId r:id="rId40"/>
  </p:notesMasterIdLst>
  <p:handoutMasterIdLst>
    <p:handoutMasterId r:id="rId41"/>
  </p:handoutMasterIdLst>
  <p:sldIdLst>
    <p:sldId id="282" r:id="rId19"/>
    <p:sldId id="524" r:id="rId20"/>
    <p:sldId id="520" r:id="rId21"/>
    <p:sldId id="385" r:id="rId22"/>
    <p:sldId id="396" r:id="rId23"/>
    <p:sldId id="388" r:id="rId24"/>
    <p:sldId id="393" r:id="rId25"/>
    <p:sldId id="507" r:id="rId26"/>
    <p:sldId id="500" r:id="rId27"/>
    <p:sldId id="394" r:id="rId28"/>
    <p:sldId id="521" r:id="rId29"/>
    <p:sldId id="526" r:id="rId30"/>
    <p:sldId id="439" r:id="rId31"/>
    <p:sldId id="440" r:id="rId32"/>
    <p:sldId id="441" r:id="rId33"/>
    <p:sldId id="442" r:id="rId34"/>
    <p:sldId id="522" r:id="rId35"/>
    <p:sldId id="528" r:id="rId36"/>
    <p:sldId id="530" r:id="rId37"/>
    <p:sldId id="529" r:id="rId38"/>
    <p:sldId id="437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">
          <p15:clr>
            <a:srgbClr val="A4A3A4"/>
          </p15:clr>
        </p15:guide>
        <p15:guide id="2" orient="horz" pos="579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  <p15:guide id="5" pos="2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uart Roscove" initials="SR" lastIdx="1" clrIdx="0"/>
  <p:cmAuthor id="2" name="Stuart Roscove" initials="SR [2]" lastIdx="1" clrIdx="1"/>
  <p:cmAuthor id="3" name="Larry Friedberg" initials="" lastIdx="44" clrIdx="2"/>
  <p:cmAuthor id="4" name="Stuart Roscove" initials="SR [3]" lastIdx="1" clrIdx="3"/>
  <p:cmAuthor id="5" name="Susan Yates" initials="SY" lastIdx="23" clrIdx="4">
    <p:extLst>
      <p:ext uri="{19B8F6BF-5375-455C-9EA6-DF929625EA0E}">
        <p15:presenceInfo xmlns:p15="http://schemas.microsoft.com/office/powerpoint/2012/main" userId="S-1-12-1-2333843540-1115534141-4175001480-41219268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B9B9B9"/>
    <a:srgbClr val="40528F"/>
    <a:srgbClr val="8F9B49"/>
    <a:srgbClr val="FCFAFD"/>
    <a:srgbClr val="A1A858"/>
    <a:srgbClr val="9DAD25"/>
    <a:srgbClr val="234A1D"/>
    <a:srgbClr val="B2C42A"/>
    <a:srgbClr val="275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38" autoAdjust="0"/>
    <p:restoredTop sz="92430" autoAdjust="0"/>
  </p:normalViewPr>
  <p:slideViewPr>
    <p:cSldViewPr snapToGrid="0">
      <p:cViewPr varScale="1">
        <p:scale>
          <a:sx n="204" d="100"/>
          <a:sy n="204" d="100"/>
        </p:scale>
        <p:origin x="1180" y="120"/>
      </p:cViewPr>
      <p:guideLst>
        <p:guide orient="horz" pos="101"/>
        <p:guide orient="horz" pos="579"/>
        <p:guide orient="horz" pos="1620"/>
        <p:guide pos="2880"/>
        <p:guide pos="2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tableStyles" Target="tableStyles.xml"/><Relationship Id="rId20" Type="http://schemas.openxmlformats.org/officeDocument/2006/relationships/slide" Target="slides/slide2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14C55-E12A-45E6-87F3-7EAADE4C1D12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00986-36CF-41DA-8955-9695234E11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64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CAFB7-E13F-4384-95CE-291BAEA2830B}" type="datetimeFigureOut">
              <a:rPr lang="en-US" smtClean="0"/>
              <a:pPr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FE447-DA53-4191-97C8-F522C13BDE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0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2488" y="684213"/>
            <a:ext cx="5132387" cy="2887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solidFill>
                <a:srgbClr val="8F994F"/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en-US" dirty="0">
              <a:solidFill>
                <a:srgbClr val="8F994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91683-B841-D447-8815-7E3141D613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46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FE447-DA53-4191-97C8-F522C13BDE2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89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FE447-DA53-4191-97C8-F522C13BD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223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FE447-DA53-4191-97C8-F522C13BD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020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c29196b2f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c29196b2f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WE TALKING ABOUT?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IT WORK?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Simple description for purposes here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‘Learn’ is in quotations because it is not learning they way humans do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‘predict’, and not ‘recommend’ to remind us this is usually statistics and correlation,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reasoning or causation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TALKING ABOUT AI TOOLS THAT MAKE DECISIONS AFFECTING PEOPLE’S LIVES,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TOOLS CONTROLLING MACHINES, IoT, ETC.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4139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FE447-DA53-4191-97C8-F522C13BD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960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FE447-DA53-4191-97C8-F522C13BD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05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Court disputes (low value civil cases: e.g. divorce, tenant)</a:t>
            </a:r>
          </a:p>
          <a:p>
            <a:r>
              <a:rPr lang="en-US" dirty="0"/>
              <a:t>Public disputes (e.g. Property Tax Appeals)</a:t>
            </a:r>
          </a:p>
          <a:p>
            <a:r>
              <a:rPr lang="en-US" dirty="0"/>
              <a:t>Insurance (e.g. AAA NYNF Process)</a:t>
            </a:r>
          </a:p>
          <a:p>
            <a:r>
              <a:rPr lang="en-US" dirty="0"/>
              <a:t>Product liability (e.g. Pharmaceuticals)</a:t>
            </a:r>
          </a:p>
          <a:p>
            <a:r>
              <a:rPr lang="en-US" dirty="0"/>
              <a:t>Consumer (e.g. </a:t>
            </a:r>
            <a:r>
              <a:rPr lang="en-US" dirty="0" err="1"/>
              <a:t>Ombuds</a:t>
            </a:r>
            <a:r>
              <a:rPr lang="en-US" dirty="0"/>
              <a:t> offices, UK CAA)</a:t>
            </a:r>
          </a:p>
          <a:p>
            <a:r>
              <a:rPr lang="en-US" dirty="0" err="1"/>
              <a:t>eCommerce</a:t>
            </a:r>
            <a:r>
              <a:rPr lang="en-US" dirty="0"/>
              <a:t> disputes (payments, marketplaces, merchants)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FE447-DA53-4191-97C8-F522C13BDE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14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Court disputes (low value civil cases: e.g. divorce, tenant)</a:t>
            </a:r>
          </a:p>
          <a:p>
            <a:r>
              <a:rPr lang="en-US" dirty="0"/>
              <a:t>Public disputes (e.g. Property Tax Appeals)</a:t>
            </a:r>
          </a:p>
          <a:p>
            <a:r>
              <a:rPr lang="en-US" dirty="0"/>
              <a:t>Insurance (e.g. AAA NYNF Process)</a:t>
            </a:r>
          </a:p>
          <a:p>
            <a:r>
              <a:rPr lang="en-US" dirty="0"/>
              <a:t>Product liability (e.g. Pharmaceuticals)</a:t>
            </a:r>
          </a:p>
          <a:p>
            <a:r>
              <a:rPr lang="en-US" dirty="0"/>
              <a:t>Consumer (e.g. </a:t>
            </a:r>
            <a:r>
              <a:rPr lang="en-US" dirty="0" err="1"/>
              <a:t>Ombuds</a:t>
            </a:r>
            <a:r>
              <a:rPr lang="en-US" dirty="0"/>
              <a:t> offices, UK CAA)</a:t>
            </a:r>
          </a:p>
          <a:p>
            <a:r>
              <a:rPr lang="en-US" dirty="0" err="1"/>
              <a:t>eCommerce</a:t>
            </a:r>
            <a:r>
              <a:rPr lang="en-US" dirty="0"/>
              <a:t> disputes (payments, marketplaces, merchants)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FE447-DA53-4191-97C8-F522C13BDE2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00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UNCITRAL ODR Working Group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Held 5 years of Working Group Meetings in Vienna and NYC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66 member countries participated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Issued recommendations that ODR be provided to citizens for cross-border cases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Recommendations adopted by the UN General Assembly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 Civil Justice Commission – Her Majesty’s Online Court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Creating a new online court for low dollar value civil cases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MOJ created a £750m fund to build this new online court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Does not require filer to have a lawyer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 Civil Resolution Tribunal (CRT)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Uses ODR to resolve low dollar value civil cases (&lt;$25k CAD)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Focused on condo (strata) cases and small claims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         Contemplating making the CRT mandatory in civil cases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FE447-DA53-4191-97C8-F522C13BD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410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should build this out starting with </a:t>
            </a:r>
          </a:p>
          <a:p>
            <a:r>
              <a:rPr lang="en-US" dirty="0"/>
              <a:t>Ohio Ct. of Claims</a:t>
            </a:r>
          </a:p>
          <a:p>
            <a:r>
              <a:rPr lang="en-US" dirty="0"/>
              <a:t>Clark Co</a:t>
            </a:r>
          </a:p>
          <a:p>
            <a:r>
              <a:rPr lang="en-US" dirty="0"/>
              <a:t>Santa Clara</a:t>
            </a:r>
          </a:p>
          <a:p>
            <a:r>
              <a:rPr lang="en-US" dirty="0"/>
              <a:t>Fulton</a:t>
            </a:r>
          </a:p>
          <a:p>
            <a:r>
              <a:rPr lang="en-US" dirty="0"/>
              <a:t>Travis JP</a:t>
            </a:r>
          </a:p>
          <a:p>
            <a:r>
              <a:rPr lang="en-US" dirty="0"/>
              <a:t>Williamson</a:t>
            </a:r>
          </a:p>
          <a:p>
            <a:r>
              <a:rPr lang="en-US" dirty="0"/>
              <a:t>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FE447-DA53-4191-97C8-F522C13BD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38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Organizations such as: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- Joint Technology Committee</a:t>
            </a:r>
          </a:p>
          <a:p>
            <a:r>
              <a:rPr lang="en-US" dirty="0">
                <a:cs typeface="Calibri"/>
              </a:rPr>
              <a:t>- Pew Charitable Trust</a:t>
            </a:r>
          </a:p>
          <a:p>
            <a:r>
              <a:rPr lang="en-US" dirty="0">
                <a:cs typeface="Calibri"/>
              </a:rPr>
              <a:t>-American Bar Association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Have weighed in on the justice reform initiatives and have come back with overwhelming positive feedback on the expected impact of ODR to the justice system.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Now let me show you how this can fit into your business processes.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FE447-DA53-4191-97C8-F522C13BD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039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FE447-DA53-4191-97C8-F522C13BDE2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FE447-DA53-4191-97C8-F522C13BD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362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2488" y="684213"/>
            <a:ext cx="5132387" cy="2887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6B733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91683-B841-D447-8815-7E3141D613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50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4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9.png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9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png"/><Relationship Id="rId4" Type="http://schemas.openxmlformats.org/officeDocument/2006/relationships/image" Target="../media/image59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9.png"/><Relationship Id="rId4" Type="http://schemas.openxmlformats.org/officeDocument/2006/relationships/image" Target="../media/image6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9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9.png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pn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png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1.png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1.pn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1.pn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1.pn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6.jpg"/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Master" Target="../slideMasters/slideMaster15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Master" Target="../slideMasters/slideMaster15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5163" y="1451934"/>
            <a:ext cx="6425214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715163" y="2388067"/>
            <a:ext cx="640080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4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Name, Title - Date</a:t>
            </a:r>
          </a:p>
        </p:txBody>
      </p:sp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793009"/>
            <a:ext cx="9144000" cy="1350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7122" y="3072308"/>
            <a:ext cx="1648373" cy="569066"/>
          </a:xfrm>
          <a:prstGeom prst="rect">
            <a:avLst/>
          </a:prstGeom>
          <a:noFill/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9144000" cy="1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22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ine Header Foo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30665"/>
            <a:ext cx="8552291" cy="353741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73677" y="120386"/>
            <a:ext cx="7174111" cy="710279"/>
          </a:xfrm>
          <a:prstGeom prst="rect">
            <a:avLst/>
          </a:prstGeom>
        </p:spPr>
        <p:txBody>
          <a:bodyPr vert="horz"/>
          <a:lstStyle>
            <a:lvl1pPr algn="l">
              <a:defRPr sz="22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2line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487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tics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4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 Evaluation Wor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6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8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7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 Moving Forw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0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944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8009"/>
            <a:ext cx="4717740" cy="35500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</a:lstStyle>
          <a:p>
            <a:pPr marL="285750" lvl="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140325" y="818009"/>
            <a:ext cx="3698110" cy="3418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yler 2018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9621" y="2303282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ctr">
              <a:defRPr sz="30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2018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7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</a:lstStyle>
          <a:p>
            <a:pPr marL="285750" lvl="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09930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</a:lstStyle>
          <a:p>
            <a:pPr marL="285750" lvl="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2018 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3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42691" cy="547699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09930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6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024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2018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273050" y="958108"/>
            <a:ext cx="8566150" cy="3261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2018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273050" y="1038498"/>
            <a:ext cx="8566150" cy="3220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ler 2018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377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lumns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 userDrawn="1"/>
        </p:nvSpPr>
        <p:spPr bwMode="auto">
          <a:xfrm>
            <a:off x="0" y="2226688"/>
            <a:ext cx="9144000" cy="128016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93914" y="2443771"/>
            <a:ext cx="8556172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0"/>
              </a:spcBef>
              <a:buNone/>
              <a:defRPr lang="en-US" sz="30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179" y="525893"/>
            <a:ext cx="1083643" cy="1083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 bwMode="auto">
          <a:xfrm>
            <a:off x="1757021" y="864325"/>
            <a:ext cx="6256841" cy="338554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2000" normalizeH="0" baseline="0" noProof="0">
                <a:ln>
                  <a:noFill/>
                </a:ln>
                <a:solidFill>
                  <a:prstClr val="white">
                    <a:lumMod val="75000"/>
                    <a:alpha val="66000"/>
                  </a:prst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courts     justice</a:t>
            </a:r>
            <a:endParaRPr kumimoji="0" lang="en-US" sz="1600" b="0" i="0" u="none" strike="noStrike" kern="1200" cap="none" spc="2000" normalizeH="0" baseline="0" noProof="0" dirty="0">
              <a:ln>
                <a:noFill/>
              </a:ln>
              <a:solidFill>
                <a:prstClr val="white">
                  <a:lumMod val="75000"/>
                  <a:alpha val="66000"/>
                </a:prst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4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116250" y="4845611"/>
            <a:ext cx="2992710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Tahoma"/>
              </a:rPr>
              <a:t>© Tyler Technologies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+mn-lt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555448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8F9B49"/>
              </a:buClr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1pPr>
            <a:lvl2pPr marL="457200" indent="0">
              <a:buClr>
                <a:srgbClr val="8F9B49"/>
              </a:buClr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2pPr>
            <a:lvl3pPr marL="914400" indent="0">
              <a:buClr>
                <a:srgbClr val="8F9B49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3pPr>
            <a:lvl4pPr marL="1371600" indent="0">
              <a:buClr>
                <a:srgbClr val="8F9B49"/>
              </a:buCl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4pPr>
            <a:lvl5pPr marL="1828800" indent="0">
              <a:buClr>
                <a:srgbClr val="8F9B49"/>
              </a:buCl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011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116250" y="4845611"/>
            <a:ext cx="2992710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Tahoma"/>
              </a:rPr>
              <a:t>© Tyler Technologies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+mn-lt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555448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8F9B49"/>
              </a:buClr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1pPr>
            <a:lvl2pPr marL="457200" indent="0">
              <a:buClr>
                <a:srgbClr val="8F9B49"/>
              </a:buClr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2pPr>
            <a:lvl3pPr marL="914400" indent="0">
              <a:buClr>
                <a:srgbClr val="8F9B49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3pPr>
            <a:lvl4pPr marL="1371600" indent="0">
              <a:buClr>
                <a:srgbClr val="8F9B49"/>
              </a:buCl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4pPr>
            <a:lvl5pPr marL="1828800" indent="0">
              <a:buClr>
                <a:srgbClr val="8F9B49"/>
              </a:buCl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148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116250" y="4845611"/>
            <a:ext cx="2992710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Tahoma"/>
              </a:rPr>
              <a:t>© Tyler Technologies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+mn-lt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555448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8F9B49"/>
              </a:buClr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1pPr>
            <a:lvl2pPr marL="457200" indent="0">
              <a:buClr>
                <a:srgbClr val="8F9B49"/>
              </a:buClr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2pPr>
            <a:lvl3pPr marL="914400" indent="0">
              <a:buClr>
                <a:srgbClr val="8F9B49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3pPr>
            <a:lvl4pPr marL="1371600" indent="0">
              <a:buClr>
                <a:srgbClr val="8F9B49"/>
              </a:buCl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4pPr>
            <a:lvl5pPr marL="1828800" indent="0">
              <a:buClr>
                <a:srgbClr val="8F9B49"/>
              </a:buCl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656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dria - Court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116250" y="4845611"/>
            <a:ext cx="2992710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Tahoma"/>
              </a:rPr>
              <a:t>© Tyler Technologies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+mn-lt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555448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8F9B49"/>
              </a:buClr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1pPr>
            <a:lvl2pPr marL="457200" indent="0">
              <a:buClr>
                <a:srgbClr val="8F9B49"/>
              </a:buClr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2pPr>
            <a:lvl3pPr marL="914400" indent="0">
              <a:buClr>
                <a:srgbClr val="8F9B49"/>
              </a:buClr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3pPr>
            <a:lvl4pPr marL="1371600" indent="0">
              <a:buClr>
                <a:srgbClr val="8F9B49"/>
              </a:buCl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4pPr>
            <a:lvl5pPr marL="1828800" indent="0">
              <a:buClr>
                <a:srgbClr val="8F9B49"/>
              </a:buClr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117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ised ha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9622" y="2303283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ctr">
              <a:defRPr sz="3200" b="1">
                <a:solidFill>
                  <a:schemeClr val="tx2"/>
                </a:solidFill>
                <a:latin typeface="+mn-lt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116250" y="4845611"/>
            <a:ext cx="2992710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Tahoma"/>
              </a:rPr>
              <a:t>© Tyler Technologies</a:t>
            </a:r>
          </a:p>
        </p:txBody>
      </p:sp>
    </p:spTree>
    <p:extLst>
      <p:ext uri="{BB962C8B-B14F-4D97-AF65-F5344CB8AC3E}">
        <p14:creationId xmlns:p14="http://schemas.microsoft.com/office/powerpoint/2010/main" val="2047465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ria - Happy Resolv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93342" y="1964781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Box 12"/>
          <p:cNvSpPr txBox="1">
            <a:spLocks noChangeArrowheads="1"/>
          </p:cNvSpPr>
          <p:nvPr userDrawn="1"/>
        </p:nvSpPr>
        <p:spPr bwMode="gray">
          <a:xfrm>
            <a:off x="116250" y="4845611"/>
            <a:ext cx="2992710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Tahoma"/>
              </a:rPr>
              <a:t>© Tyler Technologies</a:t>
            </a:r>
          </a:p>
        </p:txBody>
      </p:sp>
    </p:spTree>
    <p:extLst>
      <p:ext uri="{BB962C8B-B14F-4D97-AF65-F5344CB8AC3E}">
        <p14:creationId xmlns:p14="http://schemas.microsoft.com/office/powerpoint/2010/main" val="1930394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aphic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yler_mark_RGB.png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194" y="2114107"/>
            <a:ext cx="2514600" cy="2542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174111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555448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888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5163" y="1451934"/>
            <a:ext cx="6425214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715163" y="2388067"/>
            <a:ext cx="640080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4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Name, Title - Date</a:t>
            </a:r>
          </a:p>
        </p:txBody>
      </p:sp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793009"/>
            <a:ext cx="9144000" cy="1350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7122" y="3072308"/>
            <a:ext cx="1648373" cy="569066"/>
          </a:xfrm>
          <a:prstGeom prst="rect">
            <a:avLst/>
          </a:prstGeom>
          <a:noFill/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9144000" cy="1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629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793009"/>
            <a:ext cx="9144000" cy="1350491"/>
          </a:xfrm>
          <a:prstGeom prst="rect">
            <a:avLst/>
          </a:prstGeom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9144000" cy="1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730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ter.jpg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60"/>
            <a:ext cx="9144000" cy="12882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5163" y="1562029"/>
            <a:ext cx="6425214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2" name="Picture 11" descr="footer.jpg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2825690"/>
            <a:ext cx="9144000" cy="128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6486" y="3903636"/>
            <a:ext cx="1648373" cy="569066"/>
          </a:xfrm>
          <a:prstGeom prst="rect">
            <a:avLst/>
          </a:prstGeom>
          <a:noFill/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715163" y="2505528"/>
            <a:ext cx="640080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4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1295788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od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211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6686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4500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831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Modria col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415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92300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ine Header Foo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30665"/>
            <a:ext cx="8552291" cy="353741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73677" y="120386"/>
            <a:ext cx="7174111" cy="710279"/>
          </a:xfrm>
          <a:prstGeom prst="rect">
            <a:avLst/>
          </a:prstGeom>
        </p:spPr>
        <p:txBody>
          <a:bodyPr vert="horz"/>
          <a:lstStyle>
            <a:lvl1pPr algn="l">
              <a:defRPr sz="22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2line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1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636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42691" cy="547699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09930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6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831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aphic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yler_mark_RGB.png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194" y="2114107"/>
            <a:ext cx="2514600" cy="2542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174111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555448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5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236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out Foot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967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without Foot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615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153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79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Foo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06824"/>
            <a:ext cx="8552291" cy="3570038"/>
          </a:xfrm>
          <a:prstGeom prst="rect">
            <a:avLst/>
          </a:prstGeom>
        </p:spPr>
        <p:txBody>
          <a:bodyPr vert="horz"/>
          <a:lstStyle>
            <a:lvl1pPr marL="257175" indent="-257175">
              <a:buClr>
                <a:srgbClr val="8F9B49"/>
              </a:buClr>
              <a:buFont typeface="Arial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8564758" cy="522209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5"/>
          <p:cNvSpPr txBox="1">
            <a:spLocks noChangeArrowheads="1"/>
          </p:cNvSpPr>
          <p:nvPr userDrawn="1"/>
        </p:nvSpPr>
        <p:spPr bwMode="gray">
          <a:xfrm>
            <a:off x="369941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34032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3701991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</p:spTree>
    <p:extLst>
      <p:ext uri="{BB962C8B-B14F-4D97-AF65-F5344CB8AC3E}">
        <p14:creationId xmlns:p14="http://schemas.microsoft.com/office/powerpoint/2010/main" val="42381520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in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26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out Foot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362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1341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l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5361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ing 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rt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0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9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1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Buildings Persp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Chess Pie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1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0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0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ed Communities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2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7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6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7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without Foot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ge Ga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4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0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vel S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 ̑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1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dy Jus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0347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 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603" y="0"/>
            <a:ext cx="9144000" cy="5143500"/>
          </a:xfrm>
          <a:prstGeom prst="rect">
            <a:avLst/>
          </a:prstGeom>
          <a:solidFill>
            <a:schemeClr val="bg1">
              <a:alpha val="51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69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68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ec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222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1397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Edison Bulb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6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514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tics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4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53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 Evaluation Wor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6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8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7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 Moving Forw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8009"/>
            <a:ext cx="4717740" cy="35500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</a:lstStyle>
          <a:p>
            <a:pPr marL="285750" lvl="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140325" y="818009"/>
            <a:ext cx="3698110" cy="3418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9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yler 2018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9621" y="2303282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ctr">
              <a:defRPr sz="30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78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2018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7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</a:lstStyle>
          <a:p>
            <a:pPr marL="285750" lvl="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09930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</a:lstStyle>
          <a:p>
            <a:pPr marL="285750" lvl="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2018 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2018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273050" y="958108"/>
            <a:ext cx="8566150" cy="3261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0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75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2018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273050" y="1038498"/>
            <a:ext cx="8566150" cy="3220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ler 2018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37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lumns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 userDrawn="1"/>
        </p:nvSpPr>
        <p:spPr bwMode="auto">
          <a:xfrm>
            <a:off x="0" y="2226688"/>
            <a:ext cx="9144000" cy="128016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93914" y="2443771"/>
            <a:ext cx="8556172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0"/>
              </a:spcBef>
              <a:buNone/>
              <a:defRPr lang="en-US" sz="30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179" y="525893"/>
            <a:ext cx="1083643" cy="1083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 bwMode="auto">
          <a:xfrm>
            <a:off x="1757021" y="864325"/>
            <a:ext cx="6256841" cy="338554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2000" normalizeH="0" baseline="0" noProof="0">
                <a:ln>
                  <a:noFill/>
                </a:ln>
                <a:solidFill>
                  <a:prstClr val="white">
                    <a:lumMod val="75000"/>
                    <a:alpha val="66000"/>
                  </a:prst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courts     justice</a:t>
            </a:r>
            <a:endParaRPr kumimoji="0" lang="en-US" sz="1600" b="0" i="0" u="none" strike="noStrike" kern="1200" cap="none" spc="2000" normalizeH="0" baseline="0" noProof="0" dirty="0">
              <a:ln>
                <a:noFill/>
              </a:ln>
              <a:solidFill>
                <a:prstClr val="white">
                  <a:lumMod val="75000"/>
                  <a:alpha val="66000"/>
                </a:prst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Mod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003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5163" y="1451934"/>
            <a:ext cx="6425214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715163" y="2388067"/>
            <a:ext cx="640080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4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Name, Title - Date</a:t>
            </a:r>
          </a:p>
        </p:txBody>
      </p:sp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793009"/>
            <a:ext cx="9144000" cy="1350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7122" y="3072308"/>
            <a:ext cx="1648373" cy="569066"/>
          </a:xfrm>
          <a:prstGeom prst="rect">
            <a:avLst/>
          </a:prstGeom>
          <a:noFill/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9144000" cy="1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360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793009"/>
            <a:ext cx="9144000" cy="1350491"/>
          </a:xfrm>
          <a:prstGeom prst="rect">
            <a:avLst/>
          </a:prstGeom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9144000" cy="1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0746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ter.jpg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60"/>
            <a:ext cx="9144000" cy="12882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5163" y="1562029"/>
            <a:ext cx="6425214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2" name="Picture 11" descr="footer.jpg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2825690"/>
            <a:ext cx="9144000" cy="128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6486" y="3903636"/>
            <a:ext cx="1648373" cy="569066"/>
          </a:xfrm>
          <a:prstGeom prst="rect">
            <a:avLst/>
          </a:prstGeom>
          <a:noFill/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715163" y="2505528"/>
            <a:ext cx="640080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4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47965887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od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54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3645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077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Foo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06824"/>
            <a:ext cx="8552291" cy="3570038"/>
          </a:xfrm>
          <a:prstGeom prst="rect">
            <a:avLst/>
          </a:prstGeom>
        </p:spPr>
        <p:txBody>
          <a:bodyPr vert="horz"/>
          <a:lstStyle>
            <a:lvl1pPr marL="257175" indent="-257175">
              <a:buClr>
                <a:srgbClr val="8F9B49"/>
              </a:buClr>
              <a:buFont typeface="Arial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8564758" cy="522209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5"/>
          <p:cNvSpPr txBox="1">
            <a:spLocks noChangeArrowheads="1"/>
          </p:cNvSpPr>
          <p:nvPr userDrawn="1"/>
        </p:nvSpPr>
        <p:spPr bwMode="gray">
          <a:xfrm>
            <a:off x="369941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466970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3333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Modria col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5837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348850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ine Header Foo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30665"/>
            <a:ext cx="8552291" cy="353741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73677" y="120386"/>
            <a:ext cx="7174111" cy="710279"/>
          </a:xfrm>
          <a:prstGeom prst="rect">
            <a:avLst/>
          </a:prstGeom>
        </p:spPr>
        <p:txBody>
          <a:bodyPr vert="horz"/>
          <a:lstStyle>
            <a:lvl1pPr algn="l">
              <a:defRPr sz="22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2line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253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42691" cy="547699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09930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6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931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aphic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yler_mark_RGB.png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194" y="2114107"/>
            <a:ext cx="2514600" cy="2542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174111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555448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004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716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out Foot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7473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without Foot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1217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61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641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327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Foo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06824"/>
            <a:ext cx="8552291" cy="3570038"/>
          </a:xfrm>
          <a:prstGeom prst="rect">
            <a:avLst/>
          </a:prstGeom>
        </p:spPr>
        <p:txBody>
          <a:bodyPr vert="horz"/>
          <a:lstStyle>
            <a:lvl1pPr marL="257175" indent="-257175">
              <a:buClr>
                <a:srgbClr val="8F9B49"/>
              </a:buClr>
              <a:buFont typeface="Arial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8564758" cy="522209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5"/>
          <p:cNvSpPr txBox="1">
            <a:spLocks noChangeArrowheads="1"/>
          </p:cNvSpPr>
          <p:nvPr userDrawn="1"/>
        </p:nvSpPr>
        <p:spPr bwMode="gray">
          <a:xfrm>
            <a:off x="369941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3805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3701991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</p:spTree>
    <p:extLst>
      <p:ext uri="{BB962C8B-B14F-4D97-AF65-F5344CB8AC3E}">
        <p14:creationId xmlns:p14="http://schemas.microsoft.com/office/powerpoint/2010/main" val="18591385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in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55017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94120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l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2112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Connect 2019 Me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0" y="3392557"/>
            <a:ext cx="9144000" cy="909982"/>
          </a:xfrm>
          <a:prstGeom prst="rect">
            <a:avLst/>
          </a:prstGeom>
          <a:solidFill>
            <a:srgbClr val="002840">
              <a:alpha val="81000"/>
            </a:srgb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7992" y="3528245"/>
            <a:ext cx="8628016" cy="61506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0"/>
              </a:spcBef>
              <a:buNone/>
              <a:defRPr lang="en-US" sz="3200" b="1" kern="1200" baseline="0" dirty="0">
                <a:solidFill>
                  <a:schemeClr val="bg1"/>
                </a:solidFill>
                <a:effectLst>
                  <a:outerShdw blurRad="254000" dist="152400" dir="2700000" algn="tl" rotWithShape="0">
                    <a:prstClr val="black">
                      <a:alpha val="8000"/>
                    </a:prstClr>
                  </a:outerShdw>
                </a:effectLst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Technologies 2019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055" y="269648"/>
            <a:ext cx="4513891" cy="14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The Old Operating Theatre Museum surgery -site:pinterest.*">
            <a:extLst>
              <a:ext uri="{FF2B5EF4-FFF2-40B4-BE49-F238E27FC236}">
                <a16:creationId xmlns:a16="http://schemas.microsoft.com/office/drawing/2014/main" id="{848C906C-3A32-4F61-9924-41E67693436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714875" cy="51435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robot surgeon  -site:pinterest.*">
            <a:extLst>
              <a:ext uri="{FF2B5EF4-FFF2-40B4-BE49-F238E27FC236}">
                <a16:creationId xmlns:a16="http://schemas.microsoft.com/office/drawing/2014/main" id="{CFFFE2A1-D7C9-4AEB-A3B8-C1B08F22712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998" y="0"/>
            <a:ext cx="4572002" cy="51435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1D3FD51-ACD5-480E-9C4E-A5CAE741F24B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91" y="4915323"/>
            <a:ext cx="1766935" cy="2320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C1CD5-AE24-42BF-A810-CABED04F3F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54F75C-C7A4-4E4F-AF45-B1A4EF60F680}"/>
              </a:ext>
            </a:extLst>
          </p:cNvPr>
          <p:cNvSpPr/>
          <p:nvPr userDrawn="1"/>
        </p:nvSpPr>
        <p:spPr bwMode="auto">
          <a:xfrm>
            <a:off x="-2" y="0"/>
            <a:ext cx="9144000" cy="5143500"/>
          </a:xfrm>
          <a:prstGeom prst="rect">
            <a:avLst/>
          </a:prstGeom>
          <a:solidFill>
            <a:schemeClr val="accent5">
              <a:alpha val="1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1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law court vintage -site:pinterest.*">
            <a:extLst>
              <a:ext uri="{FF2B5EF4-FFF2-40B4-BE49-F238E27FC236}">
                <a16:creationId xmlns:a16="http://schemas.microsoft.com/office/drawing/2014/main" id="{60838BF5-7BE1-47A5-9CD5-DCF6E24127B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" y="0"/>
            <a:ext cx="45720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CCD5BF5C-0DF0-4524-84B4-C45A87B85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8" y="0"/>
            <a:ext cx="4572002" cy="5143500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:a16="http://schemas.microsoft.com/office/drawing/2014/main" id="{51D3FD51-ACD5-480E-9C4E-A5CAE741F24B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91" y="4915323"/>
            <a:ext cx="1766935" cy="2320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C1CD5-AE24-42BF-A810-CABED04F3F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54F75C-C7A4-4E4F-AF45-B1A4EF60F680}"/>
              </a:ext>
            </a:extLst>
          </p:cNvPr>
          <p:cNvSpPr/>
          <p:nvPr userDrawn="1"/>
        </p:nvSpPr>
        <p:spPr bwMode="auto">
          <a:xfrm>
            <a:off x="-4" y="0"/>
            <a:ext cx="9144000" cy="5143500"/>
          </a:xfrm>
          <a:prstGeom prst="rect">
            <a:avLst/>
          </a:prstGeom>
          <a:solidFill>
            <a:schemeClr val="accent5">
              <a:alpha val="1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0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4E526A7D-D8B7-46B1-937F-D547A95692D2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EBAF8300-B789-4B5D-B5C1-DFBBE050B331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76CE1F0-3A05-4931-A428-2E4CC251A5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96274-459C-4B1E-937A-577A11FA60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793009"/>
            <a:ext cx="9144000" cy="1350491"/>
          </a:xfrm>
          <a:prstGeom prst="rect">
            <a:avLst/>
          </a:prstGeom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9144000" cy="13504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in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KEH - 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ACC46BE9-8EA1-4B0D-9CFE-A2418A0B81F5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EBFE7421-7DB2-40AC-8C06-8E518755E45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47905B4-1646-480C-9C38-E73E9EB8DF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31ACBB-1408-40CA-9195-06568EA63A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A792EEA3-C2EE-45F5-AF6E-F066439D70C2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D033108F-8DE1-426B-AFF2-4CD03D8B9BCF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9D69E4A-C451-4BBC-9C9F-0C16527FB3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9A912-C14A-4EEA-BD08-0977FC83A8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OKEH -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9621" y="-693306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818A669D-7716-4A44-80F3-08290769036B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9AD12C2C-4843-44EB-A538-42DECBBD3EB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B98C3DB-6F1C-4E00-9B7C-E7BDC945BF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E8694F-4E8D-489A-8C8E-B4DDEFCEA8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35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right &amp;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4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Technologies 2019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0557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1F497D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163DBD44-0E80-4B3E-B347-8C3FCB83136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5783CFB2-A049-47CD-A8E8-C0FE9C43140A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5398008C-91F4-42B0-8CF1-377F585306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4DC7E1-D2F4-4E6D-9A91-9D3D09D0A7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7421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806604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onnect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7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137" y="818009"/>
            <a:ext cx="838695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24272" y="1750422"/>
            <a:ext cx="4532557" cy="4532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99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1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137" y="818009"/>
            <a:ext cx="838695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Tra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7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137" y="818009"/>
            <a:ext cx="838695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73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Analytics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137" y="818009"/>
            <a:ext cx="838695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0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Tyl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1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137" y="818009"/>
            <a:ext cx="838695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02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PC Ke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4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137" y="818009"/>
            <a:ext cx="838695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639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Data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137" y="818009"/>
            <a:ext cx="838695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</p:spTree>
    <p:extLst>
      <p:ext uri="{BB962C8B-B14F-4D97-AF65-F5344CB8AC3E}">
        <p14:creationId xmlns:p14="http://schemas.microsoft.com/office/powerpoint/2010/main" val="40458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3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  <a:alpha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137" y="818009"/>
            <a:ext cx="838695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  <a:alpha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137" y="818009"/>
            <a:ext cx="838695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0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Y Skyline - Tyl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0" y="1618162"/>
            <a:ext cx="9144000" cy="1907176"/>
          </a:xfrm>
          <a:prstGeom prst="rect">
            <a:avLst/>
          </a:prstGeom>
          <a:solidFill>
            <a:schemeClr val="bg1">
              <a:alpha val="37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5" descr="tyler_logo_RGB_tag_line_below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305" y="1908448"/>
            <a:ext cx="3823432" cy="1318078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Technologies 2019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412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ulb Talking 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93914" y="2143125"/>
            <a:ext cx="8556172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0"/>
              </a:spcBef>
              <a:buNone/>
              <a:defRPr lang="en-US" sz="30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1521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- Connect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1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93914" y="2143125"/>
            <a:ext cx="8556172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0"/>
              </a:spcBef>
              <a:buNone/>
              <a:defRPr lang="en-US" sz="30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2509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rations Content - 3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995C2-BBEF-7544-8BF5-28A9907F14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487" y="-133397"/>
            <a:ext cx="3847134" cy="384713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  <a:alpha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3377" y="818009"/>
            <a:ext cx="799771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74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blic Content - 3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995C2-BBEF-7544-8BF5-28A9907F14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487" y="-133397"/>
            <a:ext cx="3847134" cy="384713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  <a:alpha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3377" y="818009"/>
            <a:ext cx="799771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070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l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 -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0456A1-2E3D-B345-BE13-F7D00E4065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DF213F-FD48-0D46-BD44-DDD68D858318}"/>
              </a:ext>
            </a:extLst>
          </p:cNvPr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1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DF985C71-B664-B641-B477-BDEFAA83A54E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5E5E3BA-6384-1E4A-9AA4-7615273C04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DF198-99C7-DB47-A6C2-813D0093F8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137" y="818009"/>
            <a:ext cx="838695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76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NITOR - 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C1B68-E11F-CE44-A6BC-945D9F902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DB19B9-6D74-644B-AEF5-8A4D64178B68}"/>
              </a:ext>
            </a:extLst>
          </p:cNvPr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1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8E8A03FE-5121-6244-8F87-297372254FE1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12319D8-397A-CA4D-ACE0-F1873A2912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689EC1-A595-A144-9BF4-9DBAE01185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19A44024-D770-6241-B931-6AE3A9499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274" y="1040250"/>
            <a:ext cx="2354060" cy="3134421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 - 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C74A2E-AD99-B240-990F-4F730DF4A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AEA2FC-F472-8A46-9C52-11BEEA66A7E9}"/>
              </a:ext>
            </a:extLst>
          </p:cNvPr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1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575D50B3-0918-5D4C-A478-056475D37E6A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44F9EB5-FEF7-6742-9AF2-0B2088A097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23B9A0-F8E5-FD47-BBB4-B547BE5A06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19A44024-D770-6241-B931-6AE3A9499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3942" y="1328809"/>
            <a:ext cx="3572016" cy="285581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PHONE - 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35EE6-7F7B-B44B-B7EF-3097C1C81C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35EA5F-917A-8F47-A018-309C42396855}"/>
              </a:ext>
            </a:extLst>
          </p:cNvPr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1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1D5CCDFB-DAB7-0645-B33B-70020989A379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2C78946-8220-9A41-AE0E-DECA1D3B29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956FF-A6DF-F142-B379-5AC984371C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19A44024-D770-6241-B931-6AE3A9499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8615" y="1684658"/>
            <a:ext cx="3261210" cy="204501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16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Future Vision / Partnership - Connect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1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auto">
          <a:xfrm>
            <a:off x="0" y="1931670"/>
            <a:ext cx="9144000" cy="1280160"/>
          </a:xfrm>
          <a:prstGeom prst="rect">
            <a:avLst/>
          </a:prstGeom>
          <a:solidFill>
            <a:schemeClr val="bg1">
              <a:lumMod val="85000"/>
              <a:alpha val="17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93914" y="2143125"/>
            <a:ext cx="8556172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0"/>
              </a:spcBef>
              <a:buNone/>
              <a:defRPr lang="en-US" sz="30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3634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City Buildings Perspective - Connect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6" y="4609326"/>
            <a:ext cx="1352629" cy="42066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0" y="1931670"/>
            <a:ext cx="9144000" cy="1280160"/>
          </a:xfrm>
          <a:prstGeom prst="rect">
            <a:avLst/>
          </a:prstGeom>
          <a:solidFill>
            <a:schemeClr val="bg1">
              <a:alpha val="36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93914" y="2143125"/>
            <a:ext cx="8556172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0"/>
              </a:spcBef>
              <a:buNone/>
              <a:defRPr lang="en-US" sz="30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986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3701991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</p:spTree>
    <p:extLst>
      <p:ext uri="{BB962C8B-B14F-4D97-AF65-F5344CB8AC3E}">
        <p14:creationId xmlns:p14="http://schemas.microsoft.com/office/powerpoint/2010/main" val="239139794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dria -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0" y="0"/>
            <a:ext cx="9143999" cy="5143500"/>
          </a:xfrm>
          <a:prstGeom prst="rect">
            <a:avLst/>
          </a:prstGeom>
          <a:solidFill>
            <a:schemeClr val="bg1">
              <a:alpha val="44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2" y="1964781"/>
            <a:ext cx="8564758" cy="9947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14484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137" y="818009"/>
            <a:ext cx="8386957" cy="355006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1pPr>
            <a:lvl2pPr marL="457200" indent="-18288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9621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509170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ised ha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9621" y="2303282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ctr">
              <a:defRPr sz="32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6124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363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376925"/>
            <a:ext cx="8520600" cy="23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804409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Mod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8546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ing 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rt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0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1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6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Buildings Persp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5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Chess Pie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9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0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ed Communities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2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6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ge Ga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4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5163" y="1451934"/>
            <a:ext cx="6425214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715163" y="2388067"/>
            <a:ext cx="640080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4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Name, Title - Date</a:t>
            </a:r>
          </a:p>
        </p:txBody>
      </p:sp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793009"/>
            <a:ext cx="9144000" cy="1350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7122" y="3072308"/>
            <a:ext cx="1648373" cy="569066"/>
          </a:xfrm>
          <a:prstGeom prst="rect">
            <a:avLst/>
          </a:prstGeom>
          <a:noFill/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9144000" cy="1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041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vel S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 ̑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8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1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dy Jus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80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 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603" y="0"/>
            <a:ext cx="9144000" cy="5143500"/>
          </a:xfrm>
          <a:prstGeom prst="rect">
            <a:avLst/>
          </a:prstGeom>
          <a:solidFill>
            <a:schemeClr val="bg1">
              <a:alpha val="51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3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4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ec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326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022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Edison Bulb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6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1924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tics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4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3427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 Evaluation Wor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6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793009"/>
            <a:ext cx="9144000" cy="1350491"/>
          </a:xfrm>
          <a:prstGeom prst="rect">
            <a:avLst/>
          </a:prstGeom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9144000" cy="1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7537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8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7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 Moving Forw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8009"/>
            <a:ext cx="4717740" cy="35500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</a:lstStyle>
          <a:p>
            <a:pPr marL="285750" lvl="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140325" y="818009"/>
            <a:ext cx="3698110" cy="3418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yler 2018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9621" y="2303282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ctr">
              <a:defRPr sz="30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2018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7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</a:lstStyle>
          <a:p>
            <a:pPr marL="285750" lvl="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09930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</a:lstStyle>
          <a:p>
            <a:pPr marL="285750" lvl="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</a:pPr>
            <a:r>
              <a:rPr lang="en-US" dirty="0"/>
              <a:t>Second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6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2018 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2018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273050" y="958108"/>
            <a:ext cx="8566150" cy="3261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2018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9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6" name="Table Placeholder 5"/>
          <p:cNvSpPr>
            <a:spLocks noGrp="1"/>
          </p:cNvSpPr>
          <p:nvPr>
            <p:ph type="tbl" sz="quarter" idx="10"/>
          </p:nvPr>
        </p:nvSpPr>
        <p:spPr>
          <a:xfrm>
            <a:off x="273050" y="1038498"/>
            <a:ext cx="8566150" cy="3220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ter.jpg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60"/>
            <a:ext cx="9144000" cy="12882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5163" y="1562029"/>
            <a:ext cx="6425214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2" name="Picture 11" descr="footer.jpg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2825690"/>
            <a:ext cx="9144000" cy="128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6486" y="3903636"/>
            <a:ext cx="1648373" cy="569066"/>
          </a:xfrm>
          <a:prstGeom prst="rect">
            <a:avLst/>
          </a:prstGeom>
          <a:noFill/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715163" y="2505528"/>
            <a:ext cx="640080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4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43564487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ler 2018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255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lumns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 userDrawn="1"/>
        </p:nvSpPr>
        <p:spPr bwMode="auto">
          <a:xfrm>
            <a:off x="0" y="2226688"/>
            <a:ext cx="9144000" cy="128016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93914" y="2443771"/>
            <a:ext cx="8556172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0"/>
              </a:spcBef>
              <a:buNone/>
              <a:defRPr lang="en-US" sz="30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179" y="525893"/>
            <a:ext cx="1083643" cy="1083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 bwMode="auto">
          <a:xfrm>
            <a:off x="1757021" y="864325"/>
            <a:ext cx="6256841" cy="338554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2000" normalizeH="0" baseline="0" noProof="0">
                <a:ln>
                  <a:noFill/>
                </a:ln>
                <a:solidFill>
                  <a:prstClr val="white">
                    <a:lumMod val="75000"/>
                    <a:alpha val="66000"/>
                  </a:prstClr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courts     justice</a:t>
            </a:r>
            <a:endParaRPr kumimoji="0" lang="en-US" sz="1600" b="0" i="0" u="none" strike="noStrike" kern="1200" cap="none" spc="2000" normalizeH="0" baseline="0" noProof="0" dirty="0">
              <a:ln>
                <a:noFill/>
              </a:ln>
              <a:solidFill>
                <a:prstClr val="white">
                  <a:lumMod val="75000"/>
                  <a:alpha val="66000"/>
                </a:prstClr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Mod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4190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2"/>
            <a:ext cx="9143996" cy="514349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3" y="2"/>
            <a:ext cx="9144000" cy="5143500"/>
          </a:xfrm>
          <a:prstGeom prst="rect">
            <a:avLst/>
          </a:prstGeom>
          <a:solidFill>
            <a:schemeClr val="bg1">
              <a:alpha val="4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2019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93914" y="2143125"/>
            <a:ext cx="8556172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0"/>
              </a:spcBef>
              <a:buNone/>
              <a:defRPr lang="en-US" sz="30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7429977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37609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 flip="none" rotWithShape="1">
          <a:gsLst>
            <a:gs pos="0">
              <a:srgbClr val="020202">
                <a:alpha val="95000"/>
              </a:srgbClr>
            </a:gs>
            <a:gs pos="100000">
              <a:srgbClr val="252525">
                <a:alpha val="95000"/>
              </a:srgbClr>
            </a:gs>
          </a:gsLst>
          <a:lin ang="31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78682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kg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6"/>
            <a:ext cx="9163098" cy="515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7003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kgd sil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7067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5163" y="1451934"/>
            <a:ext cx="6425214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189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715163" y="2388067"/>
            <a:ext cx="640080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4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Name, Title - Date</a:t>
            </a:r>
          </a:p>
        </p:txBody>
      </p:sp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93010"/>
            <a:ext cx="9144000" cy="1350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123" y="3072309"/>
            <a:ext cx="1648373" cy="569066"/>
          </a:xfrm>
          <a:prstGeom prst="rect">
            <a:avLst/>
          </a:prstGeom>
          <a:noFill/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1"/>
            <a:ext cx="9144000" cy="1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7862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93010"/>
            <a:ext cx="9144000" cy="1350491"/>
          </a:xfrm>
          <a:prstGeom prst="rect">
            <a:avLst/>
          </a:prstGeom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1"/>
            <a:ext cx="9144000" cy="1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1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od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0786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ter.jpg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60"/>
            <a:ext cx="9144000" cy="12882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5163" y="1562029"/>
            <a:ext cx="6425214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189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2" name="Picture 11" descr="footer.jpg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825690"/>
            <a:ext cx="9144000" cy="128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487" y="3903637"/>
            <a:ext cx="1648373" cy="569066"/>
          </a:xfrm>
          <a:prstGeom prst="rect">
            <a:avLst/>
          </a:prstGeom>
          <a:noFill/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715163" y="2505529"/>
            <a:ext cx="640080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4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354954580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od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40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34" y="183016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3075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39569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2365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20083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Modria col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40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34" y="183016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819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40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018440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ine Header Foo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40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30665"/>
            <a:ext cx="8552291" cy="353741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73678" y="120387"/>
            <a:ext cx="7174111" cy="710279"/>
          </a:xfrm>
          <a:prstGeom prst="rect">
            <a:avLst/>
          </a:prstGeom>
        </p:spPr>
        <p:txBody>
          <a:bodyPr vert="horz"/>
          <a:lstStyle>
            <a:lvl1pPr algn="l">
              <a:defRPr sz="22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2line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34" y="183016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7788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7242691" cy="547699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23392"/>
            <a:ext cx="4228505" cy="354468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09931" y="823392"/>
            <a:ext cx="4228505" cy="354468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6" name="Rectangle 5"/>
          <p:cNvSpPr txBox="1">
            <a:spLocks noChangeArrowheads="1"/>
          </p:cNvSpPr>
          <p:nvPr userDrawn="1"/>
        </p:nvSpPr>
        <p:spPr bwMode="gray">
          <a:xfrm>
            <a:off x="369940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34" y="183016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8516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aphic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yler_mark_RGB.png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94" y="2114107"/>
            <a:ext cx="2514600" cy="2542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7174111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2628"/>
            <a:ext cx="8552291" cy="3555448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369940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34" y="183016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33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38390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369940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34" y="183016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0542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out Foot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40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34" y="183016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7118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without Foot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40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34" y="183016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0593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40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34" y="183016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8604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09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Foo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86337"/>
            <a:ext cx="9144000" cy="75716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806824"/>
            <a:ext cx="8552291" cy="3570038"/>
          </a:xfrm>
          <a:prstGeom prst="rect">
            <a:avLst/>
          </a:prstGeom>
        </p:spPr>
        <p:txBody>
          <a:bodyPr vert="horz"/>
          <a:lstStyle>
            <a:lvl1pPr marL="257168" indent="-257168">
              <a:buClr>
                <a:srgbClr val="8F9B49"/>
              </a:buClr>
              <a:buFont typeface="Arial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8" y="194969"/>
            <a:ext cx="8564758" cy="522209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5"/>
          <p:cNvSpPr txBox="1">
            <a:spLocks noChangeArrowheads="1"/>
          </p:cNvSpPr>
          <p:nvPr userDrawn="1"/>
        </p:nvSpPr>
        <p:spPr bwMode="gray">
          <a:xfrm>
            <a:off x="369942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95042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in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2" y="1964781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05927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2" y="1964781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2086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l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2" y="1964781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964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ter.jpg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60"/>
            <a:ext cx="9144000" cy="12882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5163" y="1562029"/>
            <a:ext cx="6425214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2" name="Picture 11" descr="footer.jpg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2825690"/>
            <a:ext cx="9144000" cy="128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6486" y="3903636"/>
            <a:ext cx="1648373" cy="569066"/>
          </a:xfrm>
          <a:prstGeom prst="rect">
            <a:avLst/>
          </a:prstGeom>
          <a:noFill/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715163" y="2505528"/>
            <a:ext cx="640080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4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380799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230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Modria col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80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1546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ine Header Foo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30665"/>
            <a:ext cx="8552291" cy="353741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73677" y="120386"/>
            <a:ext cx="7174111" cy="710279"/>
          </a:xfrm>
          <a:prstGeom prst="rect">
            <a:avLst/>
          </a:prstGeom>
        </p:spPr>
        <p:txBody>
          <a:bodyPr vert="horz"/>
          <a:lstStyle>
            <a:lvl1pPr algn="l">
              <a:defRPr sz="22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2line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14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42691" cy="547699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09930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6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40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aphic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yler_mark_RGB.png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194" y="2114107"/>
            <a:ext cx="2514600" cy="2542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174111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555448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38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76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out Foot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77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without Foot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99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9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od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34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286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Foo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06824"/>
            <a:ext cx="8552291" cy="3570038"/>
          </a:xfrm>
          <a:prstGeom prst="rect">
            <a:avLst/>
          </a:prstGeom>
        </p:spPr>
        <p:txBody>
          <a:bodyPr vert="horz"/>
          <a:lstStyle>
            <a:lvl1pPr marL="257175" indent="-257175">
              <a:buClr>
                <a:srgbClr val="8F9B49"/>
              </a:buClr>
              <a:buFont typeface="Arial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8564758" cy="522209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5"/>
          <p:cNvSpPr txBox="1">
            <a:spLocks noChangeArrowheads="1"/>
          </p:cNvSpPr>
          <p:nvPr userDrawn="1"/>
        </p:nvSpPr>
        <p:spPr bwMode="gray">
          <a:xfrm>
            <a:off x="369941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0484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in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89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443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l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9170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3701991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</p:spTree>
    <p:extLst>
      <p:ext uri="{BB962C8B-B14F-4D97-AF65-F5344CB8AC3E}">
        <p14:creationId xmlns:p14="http://schemas.microsoft.com/office/powerpoint/2010/main" val="684812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ria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3701991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</p:spTree>
    <p:extLst>
      <p:ext uri="{BB962C8B-B14F-4D97-AF65-F5344CB8AC3E}">
        <p14:creationId xmlns:p14="http://schemas.microsoft.com/office/powerpoint/2010/main" val="20841099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footer Exec Forum 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7" name="Rectangle 5"/>
          <p:cNvSpPr txBox="1">
            <a:spLocks noChangeArrowheads="1"/>
          </p:cNvSpPr>
          <p:nvPr userDrawn="1"/>
        </p:nvSpPr>
        <p:spPr bwMode="gray">
          <a:xfrm>
            <a:off x="369940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</p:spPr>
      </p:pic>
      <p:sp>
        <p:nvSpPr>
          <p:cNvPr id="20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6267233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09725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5163" y="1451934"/>
            <a:ext cx="6425214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715163" y="2388067"/>
            <a:ext cx="640080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4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Name, Title - Date</a:t>
            </a:r>
          </a:p>
        </p:txBody>
      </p:sp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793009"/>
            <a:ext cx="9144000" cy="1350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7122" y="3072308"/>
            <a:ext cx="1648373" cy="569066"/>
          </a:xfrm>
          <a:prstGeom prst="rect">
            <a:avLst/>
          </a:prstGeom>
          <a:noFill/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9144000" cy="1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82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793009"/>
            <a:ext cx="9144000" cy="1350491"/>
          </a:xfrm>
          <a:prstGeom prst="rect">
            <a:avLst/>
          </a:prstGeom>
        </p:spPr>
      </p:pic>
      <p:pic>
        <p:nvPicPr>
          <p:cNvPr id="11" name="Picture 10" descr="header.jp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9144000" cy="1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4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ter.jpg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560"/>
            <a:ext cx="9144000" cy="128828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5163" y="1562029"/>
            <a:ext cx="6425214" cy="85725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en-US" sz="2400" b="1" kern="1200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2" name="Picture 11" descr="footer.jpg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2825690"/>
            <a:ext cx="9144000" cy="128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6486" y="3903636"/>
            <a:ext cx="1648373" cy="569066"/>
          </a:xfrm>
          <a:prstGeom prst="rect">
            <a:avLst/>
          </a:prstGeom>
          <a:noFill/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blackGray">
          <a:xfrm>
            <a:off x="715163" y="2505528"/>
            <a:ext cx="6400800" cy="6214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lang="en-US" sz="1400" kern="1200" baseline="0" dirty="0" smtClean="0">
                <a:solidFill>
                  <a:schemeClr val="tx2"/>
                </a:solidFill>
                <a:latin typeface="Tahoma"/>
                <a:ea typeface="+mn-ea"/>
                <a:cs typeface="Tahom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981604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od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7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333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609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66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Modria col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72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95710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ine Header Foo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30665"/>
            <a:ext cx="8552291" cy="353741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73677" y="120386"/>
            <a:ext cx="7174111" cy="710279"/>
          </a:xfrm>
          <a:prstGeom prst="rect">
            <a:avLst/>
          </a:prstGeom>
        </p:spPr>
        <p:txBody>
          <a:bodyPr vert="horz"/>
          <a:lstStyle>
            <a:lvl1pPr algn="l">
              <a:defRPr sz="22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2line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28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42691" cy="547699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09930" y="823391"/>
            <a:ext cx="4228505" cy="354468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6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104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aphic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yler_mark_RGB.png"/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194" y="2114107"/>
            <a:ext cx="2514600" cy="2542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174111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555448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2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416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out Foot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55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without Foot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74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01543" cy="460185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2627"/>
            <a:ext cx="8552291" cy="3826344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618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898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Foot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06824"/>
            <a:ext cx="8552291" cy="3570038"/>
          </a:xfrm>
          <a:prstGeom prst="rect">
            <a:avLst/>
          </a:prstGeom>
        </p:spPr>
        <p:txBody>
          <a:bodyPr vert="horz"/>
          <a:lstStyle>
            <a:lvl1pPr marL="257175" indent="-257175">
              <a:buClr>
                <a:srgbClr val="8F9B49"/>
              </a:buClr>
              <a:buFont typeface="Arial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8564758" cy="522209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5"/>
          <p:cNvSpPr txBox="1">
            <a:spLocks noChangeArrowheads="1"/>
          </p:cNvSpPr>
          <p:nvPr userDrawn="1"/>
        </p:nvSpPr>
        <p:spPr bwMode="gray">
          <a:xfrm>
            <a:off x="369941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4816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in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377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2205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l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53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3701991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</p:spTree>
    <p:extLst>
      <p:ext uri="{BB962C8B-B14F-4D97-AF65-F5344CB8AC3E}">
        <p14:creationId xmlns:p14="http://schemas.microsoft.com/office/powerpoint/2010/main" val="148575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ria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341" y="1964780"/>
            <a:ext cx="8564758" cy="9947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F5480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gray">
          <a:xfrm>
            <a:off x="3701991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</p:spTree>
    <p:extLst>
      <p:ext uri="{BB962C8B-B14F-4D97-AF65-F5344CB8AC3E}">
        <p14:creationId xmlns:p14="http://schemas.microsoft.com/office/powerpoint/2010/main" val="19210069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footer Exec Forum 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6"/>
            <a:ext cx="9144000" cy="757165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 userDrawn="1"/>
        </p:nvSpPr>
        <p:spPr bwMode="gray">
          <a:xfrm>
            <a:off x="3701990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7" name="Rectangle 5"/>
          <p:cNvSpPr txBox="1">
            <a:spLocks noChangeArrowheads="1"/>
          </p:cNvSpPr>
          <p:nvPr userDrawn="1"/>
        </p:nvSpPr>
        <p:spPr bwMode="gray">
          <a:xfrm>
            <a:off x="369940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1"/>
            <a:ext cx="881688" cy="304384"/>
          </a:xfrm>
          <a:prstGeom prst="rect">
            <a:avLst/>
          </a:prstGeom>
          <a:noFill/>
        </p:spPr>
      </p:pic>
      <p:sp>
        <p:nvSpPr>
          <p:cNvPr id="20" name="Title 4"/>
          <p:cNvSpPr>
            <a:spLocks noGrp="1"/>
          </p:cNvSpPr>
          <p:nvPr>
            <p:ph type="title"/>
          </p:nvPr>
        </p:nvSpPr>
        <p:spPr>
          <a:xfrm>
            <a:off x="273678" y="194968"/>
            <a:ext cx="6267233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991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defTabSz="342900"/>
            <a:fld id="{6AD6EE87-EBD5-4F12-A48A-63ACA297AC8F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1/10/2025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5109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D3794B-289A-4A80-97D7-111025398D45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1/10/2025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269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A61015F-7CC6-4D0A-9D87-873EA4C304CC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1/10/2025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115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3C6A301-0538-44EC-B09D-202E1042A48B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1/10/2025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8080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789574A-8875-45EF-8EA2-3CAA0F7ABC4C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1/10/2025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740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67EF4D4C-5367-4C26-9E2B-D8088D7FCA81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1/10/2025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912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6E91E96-98B0-4413-9547-46F3504108EF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1/10/2025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948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05C68B11-C5A8-448C-8CE9-B1A273C79CFC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1/10/2025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6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Modria col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2017</a:t>
            </a:r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721068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33" y="183015"/>
            <a:ext cx="1362502" cy="4738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7616CA0-919D-4A49-9C8A-62FDFB3A5183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1/10/2025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867E5644-1E61-4311-A31E-84CB9C7AA8A9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7498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4CD73815-2707-4475-8F1A-B873CB631BB4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1/10/2025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095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2A4AFB99-0EAB-4182-AFF8-E214C82A68F6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1/10/2025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8061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ing 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rt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0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6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1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Buildings Persp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 Chess Pie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0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0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ed Communities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32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4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386335"/>
            <a:ext cx="9144000" cy="757165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 userDrawn="1"/>
        </p:nvSpPr>
        <p:spPr bwMode="gray">
          <a:xfrm>
            <a:off x="369939" y="4856850"/>
            <a:ext cx="803275" cy="16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78AFB4-C6FC-46C2-866E-1D035D18C516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8F9B49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>
              <a:buClr>
                <a:srgbClr val="8F9B49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57417" cy="536936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6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dge Ga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4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4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vel S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 ̑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1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dy Jus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 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603" y="0"/>
            <a:ext cx="9144000" cy="5143500"/>
          </a:xfrm>
          <a:prstGeom prst="rect">
            <a:avLst/>
          </a:prstGeom>
          <a:solidFill>
            <a:schemeClr val="bg1">
              <a:alpha val="51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7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ec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2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3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4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er Edison Bulb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6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gray">
          <a:xfrm>
            <a:off x="3701989" y="4865205"/>
            <a:ext cx="1713391" cy="2250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© Tyler Technologies 2018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8773" y="4689290"/>
            <a:ext cx="881688" cy="304384"/>
          </a:xfrm>
          <a:prstGeom prst="rect">
            <a:avLst/>
          </a:prstGeom>
          <a:noFill/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73677" y="194967"/>
            <a:ext cx="8564758" cy="536936"/>
          </a:xfrm>
          <a:prstGeom prst="rect">
            <a:avLst/>
          </a:prstGeom>
        </p:spPr>
        <p:txBody>
          <a:bodyPr vert="horz" anchor="ctr"/>
          <a:lstStyle>
            <a:lvl1pPr algn="l">
              <a:defRPr sz="2400" b="1">
                <a:solidFill>
                  <a:schemeClr val="tx2"/>
                </a:solidFill>
                <a:latin typeface="Tahoma"/>
                <a:cs typeface="Tahom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8552291" cy="355006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8F9B49"/>
              </a:buClr>
              <a:buFont typeface="Arial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2pPr>
            <a:lvl3pPr>
              <a:lnSpc>
                <a:spcPct val="100000"/>
              </a:lnSpc>
              <a:buClr>
                <a:srgbClr val="8F9B49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3pPr>
            <a:lvl4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4pPr>
            <a:lvl5pPr>
              <a:lnSpc>
                <a:spcPct val="100000"/>
              </a:lnSpc>
              <a:buClr>
                <a:srgbClr val="8F9B49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55" y="4688214"/>
            <a:ext cx="1584431" cy="2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08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8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9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3.xml"/><Relationship Id="rId18" Type="http://schemas.openxmlformats.org/officeDocument/2006/relationships/slideLayout" Target="../slideLayouts/slideLayout248.xml"/><Relationship Id="rId26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33.xml"/><Relationship Id="rId21" Type="http://schemas.openxmlformats.org/officeDocument/2006/relationships/slideLayout" Target="../slideLayouts/slideLayout251.xml"/><Relationship Id="rId34" Type="http://schemas.openxmlformats.org/officeDocument/2006/relationships/theme" Target="../theme/theme13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17" Type="http://schemas.openxmlformats.org/officeDocument/2006/relationships/slideLayout" Target="../slideLayouts/slideLayout247.xml"/><Relationship Id="rId25" Type="http://schemas.openxmlformats.org/officeDocument/2006/relationships/slideLayout" Target="../slideLayouts/slideLayout255.xml"/><Relationship Id="rId33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32.xml"/><Relationship Id="rId16" Type="http://schemas.openxmlformats.org/officeDocument/2006/relationships/slideLayout" Target="../slideLayouts/slideLayout246.xml"/><Relationship Id="rId20" Type="http://schemas.openxmlformats.org/officeDocument/2006/relationships/slideLayout" Target="../slideLayouts/slideLayout250.xml"/><Relationship Id="rId29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24" Type="http://schemas.openxmlformats.org/officeDocument/2006/relationships/slideLayout" Target="../slideLayouts/slideLayout254.xml"/><Relationship Id="rId32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245.xml"/><Relationship Id="rId23" Type="http://schemas.openxmlformats.org/officeDocument/2006/relationships/slideLayout" Target="../slideLayouts/slideLayout253.xml"/><Relationship Id="rId28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40.xml"/><Relationship Id="rId19" Type="http://schemas.openxmlformats.org/officeDocument/2006/relationships/slideLayout" Target="../slideLayouts/slideLayout249.xml"/><Relationship Id="rId31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44.xml"/><Relationship Id="rId22" Type="http://schemas.openxmlformats.org/officeDocument/2006/relationships/slideLayout" Target="../slideLayouts/slideLayout252.xml"/><Relationship Id="rId27" Type="http://schemas.openxmlformats.org/officeDocument/2006/relationships/slideLayout" Target="../slideLayouts/slideLayout257.xml"/><Relationship Id="rId30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38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75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26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slideLayout" Target="../slideLayouts/slideLayout280.xml"/><Relationship Id="rId18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17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69.xml"/><Relationship Id="rId16" Type="http://schemas.openxmlformats.org/officeDocument/2006/relationships/slideLayout" Target="../slideLayouts/slideLayout283.xml"/><Relationship Id="rId20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5" Type="http://schemas.openxmlformats.org/officeDocument/2006/relationships/slideLayout" Target="../slideLayouts/slideLayout282.xml"/><Relationship Id="rId23" Type="http://schemas.openxmlformats.org/officeDocument/2006/relationships/image" Target="../media/image78.jpg"/><Relationship Id="rId10" Type="http://schemas.openxmlformats.org/officeDocument/2006/relationships/slideLayout" Target="../slideLayouts/slideLayout277.xml"/><Relationship Id="rId19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Relationship Id="rId14" Type="http://schemas.openxmlformats.org/officeDocument/2006/relationships/slideLayout" Target="../slideLayouts/slideLayout281.xml"/><Relationship Id="rId22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image" Target="../media/image50.jpeg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theme" Target="../theme/theme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29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31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eader.jpg"/>
          <p:cNvPicPr>
            <a:picLocks noChangeAspect="1"/>
          </p:cNvPicPr>
          <p:nvPr/>
        </p:nvPicPr>
        <p:blipFill>
          <a:blip r:embed="rId25" cstate="screen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97573"/>
            <a:ext cx="9144000" cy="8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808" r:id="rId2"/>
    <p:sldLayoutId id="2147483788" r:id="rId3"/>
    <p:sldLayoutId id="2147483780" r:id="rId4"/>
    <p:sldLayoutId id="2147483814" r:id="rId5"/>
    <p:sldLayoutId id="2147483816" r:id="rId6"/>
    <p:sldLayoutId id="2147483817" r:id="rId7"/>
    <p:sldLayoutId id="2147483813" r:id="rId8"/>
    <p:sldLayoutId id="2147483794" r:id="rId9"/>
    <p:sldLayoutId id="2147483791" r:id="rId10"/>
    <p:sldLayoutId id="2147483781" r:id="rId11"/>
    <p:sldLayoutId id="2147483790" r:id="rId12"/>
    <p:sldLayoutId id="2147483786" r:id="rId13"/>
    <p:sldLayoutId id="2147483789" r:id="rId14"/>
    <p:sldLayoutId id="2147483812" r:id="rId15"/>
    <p:sldLayoutId id="2147483815" r:id="rId16"/>
    <p:sldLayoutId id="2147483776" r:id="rId17"/>
    <p:sldLayoutId id="2147483797" r:id="rId18"/>
    <p:sldLayoutId id="2147483801" r:id="rId19"/>
    <p:sldLayoutId id="2147483805" r:id="rId20"/>
    <p:sldLayoutId id="2147483807" r:id="rId21"/>
    <p:sldLayoutId id="2147483806" r:id="rId22"/>
    <p:sldLayoutId id="2147484153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98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1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15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81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  <p:sldLayoutId id="2147484042" r:id="rId14"/>
    <p:sldLayoutId id="2147484043" r:id="rId15"/>
    <p:sldLayoutId id="2147484044" r:id="rId16"/>
    <p:sldLayoutId id="2147484045" r:id="rId17"/>
    <p:sldLayoutId id="2147484046" r:id="rId18"/>
    <p:sldLayoutId id="2147484047" r:id="rId19"/>
    <p:sldLayoutId id="2147484048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  <p:sldLayoutId id="2147484071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69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  <p:sldLayoutId id="2147484103" r:id="rId14"/>
    <p:sldLayoutId id="2147484104" r:id="rId15"/>
    <p:sldLayoutId id="2147484105" r:id="rId16"/>
    <p:sldLayoutId id="2147484106" r:id="rId17"/>
    <p:sldLayoutId id="2147484107" r:id="rId18"/>
    <p:sldLayoutId id="2147484108" r:id="rId19"/>
    <p:sldLayoutId id="2147484109" r:id="rId20"/>
    <p:sldLayoutId id="2147484110" r:id="rId21"/>
    <p:sldLayoutId id="2147484111" r:id="rId22"/>
    <p:sldLayoutId id="2147484112" r:id="rId23"/>
    <p:sldLayoutId id="2147484113" r:id="rId24"/>
    <p:sldLayoutId id="2147484114" r:id="rId25"/>
    <p:sldLayoutId id="2147484115" r:id="rId26"/>
    <p:sldLayoutId id="2147484116" r:id="rId27"/>
    <p:sldLayoutId id="2147484117" r:id="rId28"/>
    <p:sldLayoutId id="2147484118" r:id="rId29"/>
    <p:sldLayoutId id="2147484119" r:id="rId30"/>
    <p:sldLayoutId id="2147484120" r:id="rId31"/>
    <p:sldLayoutId id="2147484121" r:id="rId32"/>
    <p:sldLayoutId id="2147484122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alphaModFix amt="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01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</p:sldLayoutIdLst>
  <p:txStyles>
    <p:titleStyle>
      <a:lvl1pPr algn="l" defTabSz="342892" rtl="0" eaLnBrk="1" latinLnBrk="0" hangingPunct="1">
        <a:spcBef>
          <a:spcPct val="0"/>
        </a:spcBef>
        <a:buNone/>
        <a:defRPr sz="2700" b="0" i="0" kern="1200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1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500" b="0" i="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350" b="0" i="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350" b="0" i="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eader.jpg"/>
          <p:cNvPicPr>
            <a:picLocks noChangeAspect="1"/>
          </p:cNvPicPr>
          <p:nvPr/>
        </p:nvPicPr>
        <p:blipFill>
          <a:blip r:embed="rId2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97574"/>
            <a:ext cx="9144000" cy="8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8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  <p:sldLayoutId id="2147484144" r:id="rId14"/>
    <p:sldLayoutId id="2147484145" r:id="rId15"/>
    <p:sldLayoutId id="2147484146" r:id="rId16"/>
    <p:sldLayoutId id="2147484147" r:id="rId17"/>
    <p:sldLayoutId id="2147484148" r:id="rId18"/>
    <p:sldLayoutId id="2147484149" r:id="rId19"/>
    <p:sldLayoutId id="2147484150" r:id="rId20"/>
    <p:sldLayoutId id="2147484151" r:id="rId2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eader.jpg"/>
          <p:cNvPicPr>
            <a:picLocks noChangeAspect="1"/>
          </p:cNvPicPr>
          <p:nvPr/>
        </p:nvPicPr>
        <p:blipFill>
          <a:blip r:embed="rId26" cstate="screen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97573"/>
            <a:ext cx="9144000" cy="8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1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1" r:id="rId22"/>
    <p:sldLayoutId id="2147483842" r:id="rId23"/>
    <p:sldLayoutId id="2147483843" r:id="rId2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eader.jpg"/>
          <p:cNvPicPr>
            <a:picLocks noChangeAspect="1"/>
          </p:cNvPicPr>
          <p:nvPr/>
        </p:nvPicPr>
        <p:blipFill>
          <a:blip r:embed="rId26" cstate="screen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97573"/>
            <a:ext cx="9144000" cy="8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4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7" r:id="rId22"/>
    <p:sldLayoutId id="2147483868" r:id="rId23"/>
    <p:sldLayoutId id="2147483869" r:id="rId2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342900"/>
            <a:fld id="{90298CD5-6C1E-4009-B41F-6DF62E31D3BE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1/10/2025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342900"/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11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01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  <p:sldLayoutId id="2147483905" r:id="rId23"/>
    <p:sldLayoutId id="2147483906" r:id="rId24"/>
    <p:sldLayoutId id="2147483907" r:id="rId25"/>
    <p:sldLayoutId id="2147483908" r:id="rId26"/>
    <p:sldLayoutId id="2147483909" r:id="rId27"/>
    <p:sldLayoutId id="2147483910" r:id="rId28"/>
    <p:sldLayoutId id="2147483911" r:id="rId29"/>
    <p:sldLayoutId id="2147483912" r:id="rId30"/>
    <p:sldLayoutId id="2147483913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03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eader.jpg"/>
          <p:cNvPicPr>
            <a:picLocks noChangeAspect="1"/>
          </p:cNvPicPr>
          <p:nvPr/>
        </p:nvPicPr>
        <p:blipFill>
          <a:blip r:embed="rId24" cstate="screen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97573"/>
            <a:ext cx="9144000" cy="8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4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4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  <p:sldLayoutId id="2147483962" r:id="rId17"/>
    <p:sldLayoutId id="2147483963" r:id="rId18"/>
    <p:sldLayoutId id="2147483964" r:id="rId19"/>
    <p:sldLayoutId id="2147483965" r:id="rId20"/>
    <p:sldLayoutId id="2147483966" r:id="rId21"/>
    <p:sldLayoutId id="2147483967" r:id="rId22"/>
    <p:sldLayoutId id="2147483968" r:id="rId23"/>
    <p:sldLayoutId id="2147483969" r:id="rId24"/>
    <p:sldLayoutId id="2147483970" r:id="rId25"/>
    <p:sldLayoutId id="2147483971" r:id="rId26"/>
    <p:sldLayoutId id="2147483972" r:id="rId27"/>
    <p:sldLayoutId id="2147483973" r:id="rId28"/>
    <p:sldLayoutId id="2147483974" r:id="rId29"/>
    <p:sldLayoutId id="2147483975" r:id="rId30"/>
    <p:sldLayoutId id="2147483976" r:id="rId31"/>
    <p:sldLayoutId id="2147483978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eader.jpg"/>
          <p:cNvPicPr>
            <a:picLocks noChangeAspect="1"/>
          </p:cNvPicPr>
          <p:nvPr/>
        </p:nvPicPr>
        <p:blipFill>
          <a:blip r:embed="rId24" cstate="screen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97573"/>
            <a:ext cx="9144000" cy="8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  <p:sldLayoutId id="2147484005" r:id="rId14"/>
    <p:sldLayoutId id="2147484006" r:id="rId15"/>
    <p:sldLayoutId id="2147484007" r:id="rId16"/>
    <p:sldLayoutId id="2147484008" r:id="rId17"/>
    <p:sldLayoutId id="2147484009" r:id="rId18"/>
    <p:sldLayoutId id="2147484010" r:id="rId19"/>
    <p:sldLayoutId id="2147484011" r:id="rId20"/>
    <p:sldLayoutId id="2147484012" r:id="rId21"/>
    <p:sldLayoutId id="2147484013" r:id="rId2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4572000" y="1218120"/>
            <a:ext cx="0" cy="277387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6890" y="1312778"/>
            <a:ext cx="36438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Online</a:t>
            </a:r>
          </a:p>
          <a:p>
            <a:pPr algn="r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Dispute</a:t>
            </a:r>
          </a:p>
          <a:p>
            <a:pPr algn="r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636" y="3465806"/>
            <a:ext cx="3720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Expanding Access to Justice</a:t>
            </a:r>
          </a:p>
        </p:txBody>
      </p:sp>
      <p:pic>
        <p:nvPicPr>
          <p:cNvPr id="4" name="Picture 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26964CBE-7278-9E3D-78AF-E451AABBF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461" y="2047050"/>
            <a:ext cx="3880335" cy="10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3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entagon 46"/>
          <p:cNvSpPr/>
          <p:nvPr/>
        </p:nvSpPr>
        <p:spPr>
          <a:xfrm>
            <a:off x="6164980" y="1894641"/>
            <a:ext cx="3846978" cy="1328248"/>
          </a:xfrm>
          <a:custGeom>
            <a:avLst/>
            <a:gdLst>
              <a:gd name="connsiteX0" fmla="*/ 0 w 2900597"/>
              <a:gd name="connsiteY0" fmla="*/ 0 h 1328248"/>
              <a:gd name="connsiteX1" fmla="*/ 2236473 w 2900597"/>
              <a:gd name="connsiteY1" fmla="*/ 0 h 1328248"/>
              <a:gd name="connsiteX2" fmla="*/ 2900597 w 2900597"/>
              <a:gd name="connsiteY2" fmla="*/ 664124 h 1328248"/>
              <a:gd name="connsiteX3" fmla="*/ 2236473 w 2900597"/>
              <a:gd name="connsiteY3" fmla="*/ 1328248 h 1328248"/>
              <a:gd name="connsiteX4" fmla="*/ 0 w 2900597"/>
              <a:gd name="connsiteY4" fmla="*/ 1328248 h 1328248"/>
              <a:gd name="connsiteX5" fmla="*/ 0 w 2900597"/>
              <a:gd name="connsiteY5" fmla="*/ 0 h 1328248"/>
              <a:gd name="connsiteX0" fmla="*/ 0 w 2495862"/>
              <a:gd name="connsiteY0" fmla="*/ 0 h 1328248"/>
              <a:gd name="connsiteX1" fmla="*/ 2236473 w 2495862"/>
              <a:gd name="connsiteY1" fmla="*/ 0 h 1328248"/>
              <a:gd name="connsiteX2" fmla="*/ 2495862 w 2495862"/>
              <a:gd name="connsiteY2" fmla="*/ 671620 h 1328248"/>
              <a:gd name="connsiteX3" fmla="*/ 2236473 w 2495862"/>
              <a:gd name="connsiteY3" fmla="*/ 1328248 h 1328248"/>
              <a:gd name="connsiteX4" fmla="*/ 0 w 2495862"/>
              <a:gd name="connsiteY4" fmla="*/ 1328248 h 1328248"/>
              <a:gd name="connsiteX5" fmla="*/ 0 w 2495862"/>
              <a:gd name="connsiteY5" fmla="*/ 0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5862" h="1328248">
                <a:moveTo>
                  <a:pt x="0" y="0"/>
                </a:moveTo>
                <a:lnTo>
                  <a:pt x="2236473" y="0"/>
                </a:lnTo>
                <a:lnTo>
                  <a:pt x="2495862" y="671620"/>
                </a:lnTo>
                <a:lnTo>
                  <a:pt x="2236473" y="1328248"/>
                </a:lnTo>
                <a:lnTo>
                  <a:pt x="0" y="132824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CFAFD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entagon 46"/>
          <p:cNvSpPr/>
          <p:nvPr/>
        </p:nvSpPr>
        <p:spPr>
          <a:xfrm>
            <a:off x="3594001" y="1894641"/>
            <a:ext cx="2908089" cy="1328248"/>
          </a:xfrm>
          <a:custGeom>
            <a:avLst/>
            <a:gdLst>
              <a:gd name="connsiteX0" fmla="*/ 0 w 2900597"/>
              <a:gd name="connsiteY0" fmla="*/ 0 h 1328248"/>
              <a:gd name="connsiteX1" fmla="*/ 2236473 w 2900597"/>
              <a:gd name="connsiteY1" fmla="*/ 0 h 1328248"/>
              <a:gd name="connsiteX2" fmla="*/ 2900597 w 2900597"/>
              <a:gd name="connsiteY2" fmla="*/ 664124 h 1328248"/>
              <a:gd name="connsiteX3" fmla="*/ 2236473 w 2900597"/>
              <a:gd name="connsiteY3" fmla="*/ 1328248 h 1328248"/>
              <a:gd name="connsiteX4" fmla="*/ 0 w 2900597"/>
              <a:gd name="connsiteY4" fmla="*/ 1328248 h 1328248"/>
              <a:gd name="connsiteX5" fmla="*/ 0 w 2900597"/>
              <a:gd name="connsiteY5" fmla="*/ 0 h 1328248"/>
              <a:gd name="connsiteX0" fmla="*/ 0 w 2495862"/>
              <a:gd name="connsiteY0" fmla="*/ 0 h 1328248"/>
              <a:gd name="connsiteX1" fmla="*/ 2236473 w 2495862"/>
              <a:gd name="connsiteY1" fmla="*/ 0 h 1328248"/>
              <a:gd name="connsiteX2" fmla="*/ 2495862 w 2495862"/>
              <a:gd name="connsiteY2" fmla="*/ 671620 h 1328248"/>
              <a:gd name="connsiteX3" fmla="*/ 2236473 w 2495862"/>
              <a:gd name="connsiteY3" fmla="*/ 1328248 h 1328248"/>
              <a:gd name="connsiteX4" fmla="*/ 0 w 2495862"/>
              <a:gd name="connsiteY4" fmla="*/ 1328248 h 1328248"/>
              <a:gd name="connsiteX5" fmla="*/ 0 w 2495862"/>
              <a:gd name="connsiteY5" fmla="*/ 0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5862" h="1328248">
                <a:moveTo>
                  <a:pt x="0" y="0"/>
                </a:moveTo>
                <a:lnTo>
                  <a:pt x="2236473" y="0"/>
                </a:lnTo>
                <a:lnTo>
                  <a:pt x="2495862" y="671620"/>
                </a:lnTo>
                <a:lnTo>
                  <a:pt x="2236473" y="1328248"/>
                </a:lnTo>
                <a:lnTo>
                  <a:pt x="0" y="132824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CFAFD"/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entagon 46"/>
          <p:cNvSpPr/>
          <p:nvPr/>
        </p:nvSpPr>
        <p:spPr>
          <a:xfrm>
            <a:off x="1851541" y="1894641"/>
            <a:ext cx="2908089" cy="1328248"/>
          </a:xfrm>
          <a:custGeom>
            <a:avLst/>
            <a:gdLst>
              <a:gd name="connsiteX0" fmla="*/ 0 w 2900597"/>
              <a:gd name="connsiteY0" fmla="*/ 0 h 1328248"/>
              <a:gd name="connsiteX1" fmla="*/ 2236473 w 2900597"/>
              <a:gd name="connsiteY1" fmla="*/ 0 h 1328248"/>
              <a:gd name="connsiteX2" fmla="*/ 2900597 w 2900597"/>
              <a:gd name="connsiteY2" fmla="*/ 664124 h 1328248"/>
              <a:gd name="connsiteX3" fmla="*/ 2236473 w 2900597"/>
              <a:gd name="connsiteY3" fmla="*/ 1328248 h 1328248"/>
              <a:gd name="connsiteX4" fmla="*/ 0 w 2900597"/>
              <a:gd name="connsiteY4" fmla="*/ 1328248 h 1328248"/>
              <a:gd name="connsiteX5" fmla="*/ 0 w 2900597"/>
              <a:gd name="connsiteY5" fmla="*/ 0 h 1328248"/>
              <a:gd name="connsiteX0" fmla="*/ 0 w 2495862"/>
              <a:gd name="connsiteY0" fmla="*/ 0 h 1328248"/>
              <a:gd name="connsiteX1" fmla="*/ 2236473 w 2495862"/>
              <a:gd name="connsiteY1" fmla="*/ 0 h 1328248"/>
              <a:gd name="connsiteX2" fmla="*/ 2495862 w 2495862"/>
              <a:gd name="connsiteY2" fmla="*/ 671620 h 1328248"/>
              <a:gd name="connsiteX3" fmla="*/ 2236473 w 2495862"/>
              <a:gd name="connsiteY3" fmla="*/ 1328248 h 1328248"/>
              <a:gd name="connsiteX4" fmla="*/ 0 w 2495862"/>
              <a:gd name="connsiteY4" fmla="*/ 1328248 h 1328248"/>
              <a:gd name="connsiteX5" fmla="*/ 0 w 2495862"/>
              <a:gd name="connsiteY5" fmla="*/ 0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5862" h="1328248">
                <a:moveTo>
                  <a:pt x="0" y="0"/>
                </a:moveTo>
                <a:lnTo>
                  <a:pt x="2236473" y="0"/>
                </a:lnTo>
                <a:lnTo>
                  <a:pt x="2495862" y="671620"/>
                </a:lnTo>
                <a:lnTo>
                  <a:pt x="2236473" y="1328248"/>
                </a:lnTo>
                <a:lnTo>
                  <a:pt x="0" y="132824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CFAFD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entagon 46"/>
          <p:cNvSpPr/>
          <p:nvPr/>
        </p:nvSpPr>
        <p:spPr>
          <a:xfrm>
            <a:off x="0" y="1894641"/>
            <a:ext cx="2908089" cy="1328248"/>
          </a:xfrm>
          <a:custGeom>
            <a:avLst/>
            <a:gdLst>
              <a:gd name="connsiteX0" fmla="*/ 0 w 2900597"/>
              <a:gd name="connsiteY0" fmla="*/ 0 h 1328248"/>
              <a:gd name="connsiteX1" fmla="*/ 2236473 w 2900597"/>
              <a:gd name="connsiteY1" fmla="*/ 0 h 1328248"/>
              <a:gd name="connsiteX2" fmla="*/ 2900597 w 2900597"/>
              <a:gd name="connsiteY2" fmla="*/ 664124 h 1328248"/>
              <a:gd name="connsiteX3" fmla="*/ 2236473 w 2900597"/>
              <a:gd name="connsiteY3" fmla="*/ 1328248 h 1328248"/>
              <a:gd name="connsiteX4" fmla="*/ 0 w 2900597"/>
              <a:gd name="connsiteY4" fmla="*/ 1328248 h 1328248"/>
              <a:gd name="connsiteX5" fmla="*/ 0 w 2900597"/>
              <a:gd name="connsiteY5" fmla="*/ 0 h 1328248"/>
              <a:gd name="connsiteX0" fmla="*/ 0 w 2495862"/>
              <a:gd name="connsiteY0" fmla="*/ 0 h 1328248"/>
              <a:gd name="connsiteX1" fmla="*/ 2236473 w 2495862"/>
              <a:gd name="connsiteY1" fmla="*/ 0 h 1328248"/>
              <a:gd name="connsiteX2" fmla="*/ 2495862 w 2495862"/>
              <a:gd name="connsiteY2" fmla="*/ 671620 h 1328248"/>
              <a:gd name="connsiteX3" fmla="*/ 2236473 w 2495862"/>
              <a:gd name="connsiteY3" fmla="*/ 1328248 h 1328248"/>
              <a:gd name="connsiteX4" fmla="*/ 0 w 2495862"/>
              <a:gd name="connsiteY4" fmla="*/ 1328248 h 1328248"/>
              <a:gd name="connsiteX5" fmla="*/ 0 w 2495862"/>
              <a:gd name="connsiteY5" fmla="*/ 0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5862" h="1328248">
                <a:moveTo>
                  <a:pt x="0" y="0"/>
                </a:moveTo>
                <a:lnTo>
                  <a:pt x="2236473" y="0"/>
                </a:lnTo>
                <a:lnTo>
                  <a:pt x="2495862" y="671620"/>
                </a:lnTo>
                <a:lnTo>
                  <a:pt x="2236473" y="1328248"/>
                </a:lnTo>
                <a:lnTo>
                  <a:pt x="0" y="132824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CFAFD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ODR process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449350" y="1913615"/>
            <a:ext cx="1087148" cy="1197633"/>
            <a:chOff x="1449350" y="2895468"/>
            <a:chExt cx="1087148" cy="1197633"/>
          </a:xfrm>
        </p:grpSpPr>
        <p:sp>
          <p:nvSpPr>
            <p:cNvPr id="13" name="Rectangle 12"/>
            <p:cNvSpPr/>
            <p:nvPr/>
          </p:nvSpPr>
          <p:spPr>
            <a:xfrm>
              <a:off x="1449350" y="3816102"/>
              <a:ext cx="1087148" cy="276999"/>
            </a:xfrm>
            <a:prstGeom prst="rect">
              <a:avLst/>
            </a:prstGeom>
            <a:noFill/>
            <a:ln w="22225">
              <a:noFill/>
              <a:miter lim="800000"/>
            </a:ln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Tahoma" charset="0"/>
                  <a:cs typeface="Tahoma" charset="0"/>
                </a:rPr>
                <a:t>Diagnosis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9667" y="2895468"/>
              <a:ext cx="1066514" cy="106651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6692397" y="1980901"/>
            <a:ext cx="1087149" cy="1130346"/>
            <a:chOff x="6692397" y="2962754"/>
            <a:chExt cx="1087149" cy="1130346"/>
          </a:xfrm>
        </p:grpSpPr>
        <p:sp>
          <p:nvSpPr>
            <p:cNvPr id="39" name="Rectangle 38"/>
            <p:cNvSpPr/>
            <p:nvPr/>
          </p:nvSpPr>
          <p:spPr>
            <a:xfrm>
              <a:off x="6692397" y="3816101"/>
              <a:ext cx="1087149" cy="276999"/>
            </a:xfrm>
            <a:prstGeom prst="rect">
              <a:avLst/>
            </a:prstGeom>
            <a:noFill/>
            <a:ln w="22225">
              <a:noFill/>
              <a:miter lim="800000"/>
            </a:ln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Tahoma" charset="0"/>
                  <a:cs typeface="Tahoma" charset="0"/>
                </a:rPr>
                <a:t>Evaluation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2391" y="2962754"/>
              <a:ext cx="931942" cy="931942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4962447" y="1969591"/>
            <a:ext cx="1087149" cy="1141657"/>
            <a:chOff x="4962447" y="2951444"/>
            <a:chExt cx="1087149" cy="1141657"/>
          </a:xfrm>
        </p:grpSpPr>
        <p:sp>
          <p:nvSpPr>
            <p:cNvPr id="20" name="Rectangle 19"/>
            <p:cNvSpPr/>
            <p:nvPr/>
          </p:nvSpPr>
          <p:spPr>
            <a:xfrm>
              <a:off x="4962447" y="3816102"/>
              <a:ext cx="1087149" cy="276999"/>
            </a:xfrm>
            <a:prstGeom prst="rect">
              <a:avLst/>
            </a:prstGeom>
            <a:noFill/>
            <a:ln w="22225">
              <a:noFill/>
              <a:miter lim="800000"/>
            </a:ln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Tahoma" charset="0"/>
                  <a:cs typeface="Tahoma" charset="0"/>
                </a:rPr>
                <a:t>Mediation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8741" y="2951444"/>
              <a:ext cx="954562" cy="954562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3188530" y="2038811"/>
            <a:ext cx="1087149" cy="1072437"/>
            <a:chOff x="3188530" y="3020664"/>
            <a:chExt cx="1087149" cy="1072437"/>
          </a:xfrm>
        </p:grpSpPr>
        <p:sp>
          <p:nvSpPr>
            <p:cNvPr id="16" name="Rectangle 15"/>
            <p:cNvSpPr/>
            <p:nvPr/>
          </p:nvSpPr>
          <p:spPr>
            <a:xfrm>
              <a:off x="3188530" y="3816102"/>
              <a:ext cx="1087149" cy="276999"/>
            </a:xfrm>
            <a:prstGeom prst="rect">
              <a:avLst/>
            </a:prstGeom>
            <a:noFill/>
            <a:ln w="22225">
              <a:noFill/>
              <a:miter lim="800000"/>
            </a:ln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charset="0"/>
                  <a:ea typeface="Tahoma" charset="0"/>
                  <a:cs typeface="Tahoma" charset="0"/>
                </a:rPr>
                <a:t>Negotiation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4044" y="3020664"/>
              <a:ext cx="816122" cy="81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09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ODR stages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CB3E7-4AEB-44F4-BD12-426E2F3E8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" t="20030" r="10661" b="6771"/>
          <a:stretch/>
        </p:blipFill>
        <p:spPr>
          <a:xfrm>
            <a:off x="1472485" y="944452"/>
            <a:ext cx="6435144" cy="37649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C590D8-B307-48E3-A735-9E5F58D9F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" t="20030" r="84915" b="6771"/>
          <a:stretch/>
        </p:blipFill>
        <p:spPr>
          <a:xfrm>
            <a:off x="1006700" y="1028164"/>
            <a:ext cx="706191" cy="37649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598485-8EF6-4085-9B1E-2FFEA5687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" t="20030" r="84915" b="6771"/>
          <a:stretch/>
        </p:blipFill>
        <p:spPr>
          <a:xfrm>
            <a:off x="416417" y="1129048"/>
            <a:ext cx="706191" cy="37649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D02D90-B385-4C27-B8FE-F79DCEA36F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" t="20030" r="84915" b="6771"/>
          <a:stretch/>
        </p:blipFill>
        <p:spPr>
          <a:xfrm>
            <a:off x="-289774" y="1249251"/>
            <a:ext cx="706191" cy="37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rank sa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2" y="396883"/>
            <a:ext cx="3447428" cy="340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f/fc/Harvard_Law_School_Profess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40" y="437698"/>
            <a:ext cx="4498129" cy="332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5128" y="4003712"/>
            <a:ext cx="6361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Frank Sander and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Multidoor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 charset="0"/>
                <a:ea typeface="Tahoma" charset="0"/>
                <a:cs typeface="Tahoma" charset="0"/>
              </a:rPr>
              <a:t> Courthouse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entagon 46"/>
          <p:cNvSpPr/>
          <p:nvPr/>
        </p:nvSpPr>
        <p:spPr>
          <a:xfrm>
            <a:off x="-394229" y="132060"/>
            <a:ext cx="1451036" cy="662750"/>
          </a:xfrm>
          <a:custGeom>
            <a:avLst/>
            <a:gdLst>
              <a:gd name="connsiteX0" fmla="*/ 0 w 2900597"/>
              <a:gd name="connsiteY0" fmla="*/ 0 h 1328248"/>
              <a:gd name="connsiteX1" fmla="*/ 2236473 w 2900597"/>
              <a:gd name="connsiteY1" fmla="*/ 0 h 1328248"/>
              <a:gd name="connsiteX2" fmla="*/ 2900597 w 2900597"/>
              <a:gd name="connsiteY2" fmla="*/ 664124 h 1328248"/>
              <a:gd name="connsiteX3" fmla="*/ 2236473 w 2900597"/>
              <a:gd name="connsiteY3" fmla="*/ 1328248 h 1328248"/>
              <a:gd name="connsiteX4" fmla="*/ 0 w 2900597"/>
              <a:gd name="connsiteY4" fmla="*/ 1328248 h 1328248"/>
              <a:gd name="connsiteX5" fmla="*/ 0 w 2900597"/>
              <a:gd name="connsiteY5" fmla="*/ 0 h 1328248"/>
              <a:gd name="connsiteX0" fmla="*/ 0 w 2495862"/>
              <a:gd name="connsiteY0" fmla="*/ 0 h 1328248"/>
              <a:gd name="connsiteX1" fmla="*/ 2236473 w 2495862"/>
              <a:gd name="connsiteY1" fmla="*/ 0 h 1328248"/>
              <a:gd name="connsiteX2" fmla="*/ 2495862 w 2495862"/>
              <a:gd name="connsiteY2" fmla="*/ 671620 h 1328248"/>
              <a:gd name="connsiteX3" fmla="*/ 2236473 w 2495862"/>
              <a:gd name="connsiteY3" fmla="*/ 1328248 h 1328248"/>
              <a:gd name="connsiteX4" fmla="*/ 0 w 2495862"/>
              <a:gd name="connsiteY4" fmla="*/ 1328248 h 1328248"/>
              <a:gd name="connsiteX5" fmla="*/ 0 w 2495862"/>
              <a:gd name="connsiteY5" fmla="*/ 0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5862" h="1328248">
                <a:moveTo>
                  <a:pt x="0" y="0"/>
                </a:moveTo>
                <a:lnTo>
                  <a:pt x="2236473" y="0"/>
                </a:lnTo>
                <a:lnTo>
                  <a:pt x="2495862" y="671620"/>
                </a:lnTo>
                <a:lnTo>
                  <a:pt x="2236473" y="1328248"/>
                </a:lnTo>
                <a:lnTo>
                  <a:pt x="0" y="132824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CFAFD"/>
              </a:gs>
              <a:gs pos="100000">
                <a:schemeClr val="accent2">
                  <a:lumMod val="40000"/>
                  <a:lumOff val="60000"/>
                  <a:alpha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54480"/>
            <a:ext cx="4176522" cy="2075101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561054" y="3644509"/>
            <a:ext cx="41765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 online diagnosis </a:t>
            </a:r>
            <a:r>
              <a: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guide for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potential filers </a:t>
            </a:r>
            <a:r>
              <a: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with the Ohio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Board of Tax Appeals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969402"/>
            <a:ext cx="3777558" cy="3398672"/>
          </a:xfrm>
        </p:spPr>
        <p:txBody>
          <a:bodyPr anchor="ctr"/>
          <a:lstStyle/>
          <a:p>
            <a:pPr>
              <a:spcAft>
                <a:spcPts val="1200"/>
              </a:spcAft>
            </a:pPr>
            <a:r>
              <a:rPr lang="en-US" b="1" dirty="0"/>
              <a:t>Set expectations </a:t>
            </a:r>
            <a:r>
              <a:rPr lang="en-US" dirty="0"/>
              <a:t>around timing and process</a:t>
            </a:r>
          </a:p>
          <a:p>
            <a:pPr>
              <a:spcAft>
                <a:spcPts val="1200"/>
              </a:spcAft>
            </a:pPr>
            <a:r>
              <a:rPr lang="en-US" b="1" dirty="0"/>
              <a:t>Compile the case </a:t>
            </a:r>
            <a:r>
              <a:rPr lang="en-US" dirty="0"/>
              <a:t>file through online intake, applying relevant data and policies</a:t>
            </a:r>
          </a:p>
          <a:p>
            <a:pPr>
              <a:spcAft>
                <a:spcPts val="1200"/>
              </a:spcAft>
            </a:pPr>
            <a:r>
              <a:rPr lang="en-US" b="1" dirty="0"/>
              <a:t>Deliver an automated resolution </a:t>
            </a:r>
            <a:r>
              <a:rPr lang="en-US" dirty="0"/>
              <a:t>if appropriate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6807" y="194967"/>
            <a:ext cx="6427557" cy="536936"/>
          </a:xfrm>
        </p:spPr>
        <p:txBody>
          <a:bodyPr/>
          <a:lstStyle/>
          <a:p>
            <a:r>
              <a:rPr lang="en-US" dirty="0"/>
              <a:t>Diagnosis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77" y="117892"/>
            <a:ext cx="707130" cy="7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46"/>
          <p:cNvSpPr/>
          <p:nvPr/>
        </p:nvSpPr>
        <p:spPr>
          <a:xfrm>
            <a:off x="-394229" y="132060"/>
            <a:ext cx="1451036" cy="662750"/>
          </a:xfrm>
          <a:custGeom>
            <a:avLst/>
            <a:gdLst>
              <a:gd name="connsiteX0" fmla="*/ 0 w 2900597"/>
              <a:gd name="connsiteY0" fmla="*/ 0 h 1328248"/>
              <a:gd name="connsiteX1" fmla="*/ 2236473 w 2900597"/>
              <a:gd name="connsiteY1" fmla="*/ 0 h 1328248"/>
              <a:gd name="connsiteX2" fmla="*/ 2900597 w 2900597"/>
              <a:gd name="connsiteY2" fmla="*/ 664124 h 1328248"/>
              <a:gd name="connsiteX3" fmla="*/ 2236473 w 2900597"/>
              <a:gd name="connsiteY3" fmla="*/ 1328248 h 1328248"/>
              <a:gd name="connsiteX4" fmla="*/ 0 w 2900597"/>
              <a:gd name="connsiteY4" fmla="*/ 1328248 h 1328248"/>
              <a:gd name="connsiteX5" fmla="*/ 0 w 2900597"/>
              <a:gd name="connsiteY5" fmla="*/ 0 h 1328248"/>
              <a:gd name="connsiteX0" fmla="*/ 0 w 2495862"/>
              <a:gd name="connsiteY0" fmla="*/ 0 h 1328248"/>
              <a:gd name="connsiteX1" fmla="*/ 2236473 w 2495862"/>
              <a:gd name="connsiteY1" fmla="*/ 0 h 1328248"/>
              <a:gd name="connsiteX2" fmla="*/ 2495862 w 2495862"/>
              <a:gd name="connsiteY2" fmla="*/ 671620 h 1328248"/>
              <a:gd name="connsiteX3" fmla="*/ 2236473 w 2495862"/>
              <a:gd name="connsiteY3" fmla="*/ 1328248 h 1328248"/>
              <a:gd name="connsiteX4" fmla="*/ 0 w 2495862"/>
              <a:gd name="connsiteY4" fmla="*/ 1328248 h 1328248"/>
              <a:gd name="connsiteX5" fmla="*/ 0 w 2495862"/>
              <a:gd name="connsiteY5" fmla="*/ 0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5862" h="1328248">
                <a:moveTo>
                  <a:pt x="0" y="0"/>
                </a:moveTo>
                <a:lnTo>
                  <a:pt x="2236473" y="0"/>
                </a:lnTo>
                <a:lnTo>
                  <a:pt x="2495862" y="671620"/>
                </a:lnTo>
                <a:lnTo>
                  <a:pt x="2236473" y="1328248"/>
                </a:lnTo>
                <a:lnTo>
                  <a:pt x="0" y="132824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CFAFD"/>
              </a:gs>
              <a:gs pos="100000">
                <a:schemeClr val="accent4">
                  <a:lumMod val="40000"/>
                  <a:lumOff val="60000"/>
                  <a:alpha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0" y="3660866"/>
            <a:ext cx="39300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 online negotiation room for resolving property tax disputes in Nashville, TN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969402"/>
            <a:ext cx="3963412" cy="3398672"/>
          </a:xfrm>
        </p:spPr>
        <p:txBody>
          <a:bodyPr anchor="ctr"/>
          <a:lstStyle/>
          <a:p>
            <a:pPr>
              <a:spcAft>
                <a:spcPts val="1200"/>
              </a:spcAft>
            </a:pPr>
            <a:r>
              <a:rPr lang="en-US" b="1"/>
              <a:t>Communication, </a:t>
            </a:r>
            <a:r>
              <a:rPr lang="en-US" dirty="0"/>
              <a:t>s</a:t>
            </a:r>
            <a:r>
              <a:rPr lang="en-US"/>
              <a:t>ynchronous </a:t>
            </a:r>
            <a:r>
              <a:rPr lang="en-US" dirty="0"/>
              <a:t>or asynchronous</a:t>
            </a:r>
            <a:endParaRPr lang="en-US" b="1" dirty="0"/>
          </a:p>
          <a:p>
            <a:pPr>
              <a:spcAft>
                <a:spcPts val="1200"/>
              </a:spcAft>
            </a:pPr>
            <a:r>
              <a:rPr lang="en-US" dirty="0"/>
              <a:t>Upload relevant </a:t>
            </a:r>
            <a:r>
              <a:rPr lang="en-US" b="1" dirty="0"/>
              <a:t>documentation</a:t>
            </a:r>
          </a:p>
          <a:p>
            <a:pPr>
              <a:spcAft>
                <a:spcPts val="1200"/>
              </a:spcAft>
            </a:pPr>
            <a:r>
              <a:rPr lang="en-US" dirty="0"/>
              <a:t>Make, accept, or reject       </a:t>
            </a:r>
            <a:r>
              <a:rPr lang="en-US" b="1" dirty="0"/>
              <a:t>settlement offers</a:t>
            </a:r>
          </a:p>
          <a:p>
            <a:pPr>
              <a:spcAft>
                <a:spcPts val="1200"/>
              </a:spcAft>
            </a:pPr>
            <a:r>
              <a:rPr lang="en-US" dirty="0"/>
              <a:t>Draft and accept </a:t>
            </a:r>
            <a:r>
              <a:rPr lang="en-US" b="1" dirty="0"/>
              <a:t>agreement terms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6807" y="194967"/>
            <a:ext cx="6427557" cy="536936"/>
          </a:xfrm>
        </p:spPr>
        <p:txBody>
          <a:bodyPr/>
          <a:lstStyle/>
          <a:p>
            <a:r>
              <a:rPr lang="en-US" dirty="0"/>
              <a:t>Negotiation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80" y="209957"/>
            <a:ext cx="489469" cy="489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54480"/>
            <a:ext cx="3930036" cy="2106386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12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46"/>
          <p:cNvSpPr/>
          <p:nvPr/>
        </p:nvSpPr>
        <p:spPr>
          <a:xfrm>
            <a:off x="-394229" y="132060"/>
            <a:ext cx="1451036" cy="662750"/>
          </a:xfrm>
          <a:custGeom>
            <a:avLst/>
            <a:gdLst>
              <a:gd name="connsiteX0" fmla="*/ 0 w 2900597"/>
              <a:gd name="connsiteY0" fmla="*/ 0 h 1328248"/>
              <a:gd name="connsiteX1" fmla="*/ 2236473 w 2900597"/>
              <a:gd name="connsiteY1" fmla="*/ 0 h 1328248"/>
              <a:gd name="connsiteX2" fmla="*/ 2900597 w 2900597"/>
              <a:gd name="connsiteY2" fmla="*/ 664124 h 1328248"/>
              <a:gd name="connsiteX3" fmla="*/ 2236473 w 2900597"/>
              <a:gd name="connsiteY3" fmla="*/ 1328248 h 1328248"/>
              <a:gd name="connsiteX4" fmla="*/ 0 w 2900597"/>
              <a:gd name="connsiteY4" fmla="*/ 1328248 h 1328248"/>
              <a:gd name="connsiteX5" fmla="*/ 0 w 2900597"/>
              <a:gd name="connsiteY5" fmla="*/ 0 h 1328248"/>
              <a:gd name="connsiteX0" fmla="*/ 0 w 2495862"/>
              <a:gd name="connsiteY0" fmla="*/ 0 h 1328248"/>
              <a:gd name="connsiteX1" fmla="*/ 2236473 w 2495862"/>
              <a:gd name="connsiteY1" fmla="*/ 0 h 1328248"/>
              <a:gd name="connsiteX2" fmla="*/ 2495862 w 2495862"/>
              <a:gd name="connsiteY2" fmla="*/ 671620 h 1328248"/>
              <a:gd name="connsiteX3" fmla="*/ 2236473 w 2495862"/>
              <a:gd name="connsiteY3" fmla="*/ 1328248 h 1328248"/>
              <a:gd name="connsiteX4" fmla="*/ 0 w 2495862"/>
              <a:gd name="connsiteY4" fmla="*/ 1328248 h 1328248"/>
              <a:gd name="connsiteX5" fmla="*/ 0 w 2495862"/>
              <a:gd name="connsiteY5" fmla="*/ 0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5862" h="1328248">
                <a:moveTo>
                  <a:pt x="0" y="0"/>
                </a:moveTo>
                <a:lnTo>
                  <a:pt x="2236473" y="0"/>
                </a:lnTo>
                <a:lnTo>
                  <a:pt x="2495862" y="671620"/>
                </a:lnTo>
                <a:lnTo>
                  <a:pt x="2236473" y="1328248"/>
                </a:lnTo>
                <a:lnTo>
                  <a:pt x="0" y="132824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CFAFD"/>
              </a:gs>
              <a:gs pos="100000">
                <a:schemeClr val="accent3">
                  <a:lumMod val="40000"/>
                  <a:lumOff val="60000"/>
                  <a:alpha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89425" y="5368322"/>
            <a:ext cx="39300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 online mediation room for divorcing couples in The Netherlands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969402"/>
            <a:ext cx="3955917" cy="3398672"/>
          </a:xfrm>
        </p:spPr>
        <p:txBody>
          <a:bodyPr anchor="ctr"/>
          <a:lstStyle/>
          <a:p>
            <a:pPr>
              <a:spcAft>
                <a:spcPts val="1200"/>
              </a:spcAft>
            </a:pPr>
            <a:r>
              <a:rPr lang="en-US" b="1" dirty="0"/>
              <a:t>Conversations, </a:t>
            </a:r>
            <a:r>
              <a:rPr lang="en-US" dirty="0"/>
              <a:t>caucus and joint</a:t>
            </a:r>
            <a:endParaRPr lang="en-US" b="1" dirty="0"/>
          </a:p>
          <a:p>
            <a:pPr>
              <a:spcAft>
                <a:spcPts val="1200"/>
              </a:spcAft>
            </a:pPr>
            <a:r>
              <a:rPr lang="en-US" b="1" dirty="0"/>
              <a:t>Pick mediators </a:t>
            </a:r>
            <a:r>
              <a:rPr lang="en-US" dirty="0"/>
              <a:t>by mutual agreement</a:t>
            </a:r>
          </a:p>
          <a:p>
            <a:pPr>
              <a:spcAft>
                <a:spcPts val="1200"/>
              </a:spcAft>
            </a:pPr>
            <a:r>
              <a:rPr lang="en-US" dirty="0"/>
              <a:t>Consult a </a:t>
            </a:r>
            <a:r>
              <a:rPr lang="en-US" b="1" dirty="0"/>
              <a:t>library of relevant solutions</a:t>
            </a:r>
          </a:p>
          <a:p>
            <a:pPr>
              <a:spcAft>
                <a:spcPts val="1200"/>
              </a:spcAft>
            </a:pPr>
            <a:r>
              <a:rPr lang="en-US" dirty="0"/>
              <a:t>Track all issues to </a:t>
            </a:r>
            <a:r>
              <a:rPr lang="en-US" b="1" dirty="0"/>
              <a:t>closure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6807" y="194967"/>
            <a:ext cx="6427557" cy="536936"/>
          </a:xfrm>
        </p:spPr>
        <p:txBody>
          <a:bodyPr/>
          <a:lstStyle/>
          <a:p>
            <a:r>
              <a:rPr lang="en-US" dirty="0"/>
              <a:t>Mediation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79" y="164987"/>
            <a:ext cx="594345" cy="594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3" r="15383"/>
          <a:stretch/>
        </p:blipFill>
        <p:spPr>
          <a:xfrm>
            <a:off x="4572000" y="1554480"/>
            <a:ext cx="4203223" cy="2251038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395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46"/>
          <p:cNvSpPr/>
          <p:nvPr/>
        </p:nvSpPr>
        <p:spPr>
          <a:xfrm>
            <a:off x="-394229" y="132060"/>
            <a:ext cx="1451036" cy="662750"/>
          </a:xfrm>
          <a:custGeom>
            <a:avLst/>
            <a:gdLst>
              <a:gd name="connsiteX0" fmla="*/ 0 w 2900597"/>
              <a:gd name="connsiteY0" fmla="*/ 0 h 1328248"/>
              <a:gd name="connsiteX1" fmla="*/ 2236473 w 2900597"/>
              <a:gd name="connsiteY1" fmla="*/ 0 h 1328248"/>
              <a:gd name="connsiteX2" fmla="*/ 2900597 w 2900597"/>
              <a:gd name="connsiteY2" fmla="*/ 664124 h 1328248"/>
              <a:gd name="connsiteX3" fmla="*/ 2236473 w 2900597"/>
              <a:gd name="connsiteY3" fmla="*/ 1328248 h 1328248"/>
              <a:gd name="connsiteX4" fmla="*/ 0 w 2900597"/>
              <a:gd name="connsiteY4" fmla="*/ 1328248 h 1328248"/>
              <a:gd name="connsiteX5" fmla="*/ 0 w 2900597"/>
              <a:gd name="connsiteY5" fmla="*/ 0 h 1328248"/>
              <a:gd name="connsiteX0" fmla="*/ 0 w 2495862"/>
              <a:gd name="connsiteY0" fmla="*/ 0 h 1328248"/>
              <a:gd name="connsiteX1" fmla="*/ 2236473 w 2495862"/>
              <a:gd name="connsiteY1" fmla="*/ 0 h 1328248"/>
              <a:gd name="connsiteX2" fmla="*/ 2495862 w 2495862"/>
              <a:gd name="connsiteY2" fmla="*/ 671620 h 1328248"/>
              <a:gd name="connsiteX3" fmla="*/ 2236473 w 2495862"/>
              <a:gd name="connsiteY3" fmla="*/ 1328248 h 1328248"/>
              <a:gd name="connsiteX4" fmla="*/ 0 w 2495862"/>
              <a:gd name="connsiteY4" fmla="*/ 1328248 h 1328248"/>
              <a:gd name="connsiteX5" fmla="*/ 0 w 2495862"/>
              <a:gd name="connsiteY5" fmla="*/ 0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5862" h="1328248">
                <a:moveTo>
                  <a:pt x="0" y="0"/>
                </a:moveTo>
                <a:lnTo>
                  <a:pt x="2236473" y="0"/>
                </a:lnTo>
                <a:lnTo>
                  <a:pt x="2495862" y="671620"/>
                </a:lnTo>
                <a:lnTo>
                  <a:pt x="2236473" y="1328248"/>
                </a:lnTo>
                <a:lnTo>
                  <a:pt x="0" y="132824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CFAFD"/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54480"/>
            <a:ext cx="3900344" cy="2305487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542308" y="3867462"/>
            <a:ext cx="39300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 expedited arbitration process for insurance claims in New York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8804" y="969402"/>
            <a:ext cx="3461298" cy="3398672"/>
          </a:xfrm>
        </p:spPr>
        <p:txBody>
          <a:bodyPr anchor="ctr"/>
          <a:lstStyle/>
          <a:p>
            <a:pPr>
              <a:spcAft>
                <a:spcPts val="1200"/>
              </a:spcAft>
            </a:pPr>
            <a:r>
              <a:rPr lang="en-US" dirty="0"/>
              <a:t>Automatic </a:t>
            </a:r>
            <a:r>
              <a:rPr lang="en-US" b="1" dirty="0"/>
              <a:t>notifications</a:t>
            </a:r>
            <a:r>
              <a:rPr lang="en-US" dirty="0"/>
              <a:t> and case </a:t>
            </a:r>
            <a:r>
              <a:rPr lang="en-US" b="1" dirty="0"/>
              <a:t>timelines</a:t>
            </a:r>
          </a:p>
          <a:p>
            <a:pPr>
              <a:spcAft>
                <a:spcPts val="1200"/>
              </a:spcAft>
            </a:pPr>
            <a:r>
              <a:rPr lang="en-US" dirty="0"/>
              <a:t>Automated decision </a:t>
            </a:r>
            <a:r>
              <a:rPr lang="en-US" b="1" dirty="0"/>
              <a:t>drafting and filing</a:t>
            </a:r>
          </a:p>
          <a:p>
            <a:pPr>
              <a:spcAft>
                <a:spcPts val="1200"/>
              </a:spcAft>
            </a:pPr>
            <a:r>
              <a:rPr lang="en-US" dirty="0"/>
              <a:t>Integrated </a:t>
            </a:r>
            <a:r>
              <a:rPr lang="en-US" b="1" dirty="0"/>
              <a:t>billing and account management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6807" y="194967"/>
            <a:ext cx="6427557" cy="536936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80" y="183696"/>
            <a:ext cx="538215" cy="53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46"/>
          <p:cNvSpPr/>
          <p:nvPr/>
        </p:nvSpPr>
        <p:spPr>
          <a:xfrm>
            <a:off x="-394229" y="132061"/>
            <a:ext cx="1451036" cy="662750"/>
          </a:xfrm>
          <a:custGeom>
            <a:avLst/>
            <a:gdLst>
              <a:gd name="connsiteX0" fmla="*/ 0 w 2900597"/>
              <a:gd name="connsiteY0" fmla="*/ 0 h 1328248"/>
              <a:gd name="connsiteX1" fmla="*/ 2236473 w 2900597"/>
              <a:gd name="connsiteY1" fmla="*/ 0 h 1328248"/>
              <a:gd name="connsiteX2" fmla="*/ 2900597 w 2900597"/>
              <a:gd name="connsiteY2" fmla="*/ 664124 h 1328248"/>
              <a:gd name="connsiteX3" fmla="*/ 2236473 w 2900597"/>
              <a:gd name="connsiteY3" fmla="*/ 1328248 h 1328248"/>
              <a:gd name="connsiteX4" fmla="*/ 0 w 2900597"/>
              <a:gd name="connsiteY4" fmla="*/ 1328248 h 1328248"/>
              <a:gd name="connsiteX5" fmla="*/ 0 w 2900597"/>
              <a:gd name="connsiteY5" fmla="*/ 0 h 1328248"/>
              <a:gd name="connsiteX0" fmla="*/ 0 w 2495862"/>
              <a:gd name="connsiteY0" fmla="*/ 0 h 1328248"/>
              <a:gd name="connsiteX1" fmla="*/ 2236473 w 2495862"/>
              <a:gd name="connsiteY1" fmla="*/ 0 h 1328248"/>
              <a:gd name="connsiteX2" fmla="*/ 2495862 w 2495862"/>
              <a:gd name="connsiteY2" fmla="*/ 671620 h 1328248"/>
              <a:gd name="connsiteX3" fmla="*/ 2236473 w 2495862"/>
              <a:gd name="connsiteY3" fmla="*/ 1328248 h 1328248"/>
              <a:gd name="connsiteX4" fmla="*/ 0 w 2495862"/>
              <a:gd name="connsiteY4" fmla="*/ 1328248 h 1328248"/>
              <a:gd name="connsiteX5" fmla="*/ 0 w 2495862"/>
              <a:gd name="connsiteY5" fmla="*/ 0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5862" h="1328248">
                <a:moveTo>
                  <a:pt x="0" y="0"/>
                </a:moveTo>
                <a:lnTo>
                  <a:pt x="2236473" y="0"/>
                </a:lnTo>
                <a:lnTo>
                  <a:pt x="2495862" y="671620"/>
                </a:lnTo>
                <a:lnTo>
                  <a:pt x="2236473" y="1328248"/>
                </a:lnTo>
                <a:lnTo>
                  <a:pt x="0" y="132824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CFAFD"/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6808" y="194968"/>
            <a:ext cx="6427557" cy="536936"/>
          </a:xfrm>
        </p:spPr>
        <p:txBody>
          <a:bodyPr/>
          <a:lstStyle/>
          <a:p>
            <a:r>
              <a:rPr lang="en-US" dirty="0"/>
              <a:t>Crowd Sourced Evaluation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1" y="183697"/>
            <a:ext cx="538215" cy="53821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1C5AA71-D23B-42ED-A3AE-C7E62B8EB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r="26599" b="15545"/>
          <a:stretch/>
        </p:blipFill>
        <p:spPr bwMode="auto">
          <a:xfrm>
            <a:off x="277952" y="857718"/>
            <a:ext cx="7586860" cy="419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9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46"/>
          <p:cNvSpPr/>
          <p:nvPr/>
        </p:nvSpPr>
        <p:spPr>
          <a:xfrm>
            <a:off x="-394229" y="132061"/>
            <a:ext cx="1451036" cy="662750"/>
          </a:xfrm>
          <a:custGeom>
            <a:avLst/>
            <a:gdLst>
              <a:gd name="connsiteX0" fmla="*/ 0 w 2900597"/>
              <a:gd name="connsiteY0" fmla="*/ 0 h 1328248"/>
              <a:gd name="connsiteX1" fmla="*/ 2236473 w 2900597"/>
              <a:gd name="connsiteY1" fmla="*/ 0 h 1328248"/>
              <a:gd name="connsiteX2" fmla="*/ 2900597 w 2900597"/>
              <a:gd name="connsiteY2" fmla="*/ 664124 h 1328248"/>
              <a:gd name="connsiteX3" fmla="*/ 2236473 w 2900597"/>
              <a:gd name="connsiteY3" fmla="*/ 1328248 h 1328248"/>
              <a:gd name="connsiteX4" fmla="*/ 0 w 2900597"/>
              <a:gd name="connsiteY4" fmla="*/ 1328248 h 1328248"/>
              <a:gd name="connsiteX5" fmla="*/ 0 w 2900597"/>
              <a:gd name="connsiteY5" fmla="*/ 0 h 1328248"/>
              <a:gd name="connsiteX0" fmla="*/ 0 w 2495862"/>
              <a:gd name="connsiteY0" fmla="*/ 0 h 1328248"/>
              <a:gd name="connsiteX1" fmla="*/ 2236473 w 2495862"/>
              <a:gd name="connsiteY1" fmla="*/ 0 h 1328248"/>
              <a:gd name="connsiteX2" fmla="*/ 2495862 w 2495862"/>
              <a:gd name="connsiteY2" fmla="*/ 671620 h 1328248"/>
              <a:gd name="connsiteX3" fmla="*/ 2236473 w 2495862"/>
              <a:gd name="connsiteY3" fmla="*/ 1328248 h 1328248"/>
              <a:gd name="connsiteX4" fmla="*/ 0 w 2495862"/>
              <a:gd name="connsiteY4" fmla="*/ 1328248 h 1328248"/>
              <a:gd name="connsiteX5" fmla="*/ 0 w 2495862"/>
              <a:gd name="connsiteY5" fmla="*/ 0 h 132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95862" h="1328248">
                <a:moveTo>
                  <a:pt x="0" y="0"/>
                </a:moveTo>
                <a:lnTo>
                  <a:pt x="2236473" y="0"/>
                </a:lnTo>
                <a:lnTo>
                  <a:pt x="2495862" y="671620"/>
                </a:lnTo>
                <a:lnTo>
                  <a:pt x="2236473" y="1328248"/>
                </a:lnTo>
                <a:lnTo>
                  <a:pt x="0" y="132824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CFAFD"/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6808" y="194968"/>
            <a:ext cx="6427557" cy="536936"/>
          </a:xfrm>
        </p:spPr>
        <p:txBody>
          <a:bodyPr/>
          <a:lstStyle/>
          <a:p>
            <a:r>
              <a:rPr lang="en-US" dirty="0"/>
              <a:t>Crowd Sourced Justice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1" y="183697"/>
            <a:ext cx="538215" cy="538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162" t="28641" r="32014" b="9847"/>
          <a:stretch/>
        </p:blipFill>
        <p:spPr>
          <a:xfrm>
            <a:off x="1204569" y="794811"/>
            <a:ext cx="6132033" cy="434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8174" t="47509" r="33821" b="36147"/>
          <a:stretch/>
        </p:blipFill>
        <p:spPr>
          <a:xfrm>
            <a:off x="-288030" y="-189244"/>
            <a:ext cx="9432029" cy="57075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899" t="12760" r="26824" b="7947"/>
          <a:stretch/>
        </p:blipFill>
        <p:spPr>
          <a:xfrm>
            <a:off x="649702" y="1031622"/>
            <a:ext cx="3922295" cy="3891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4238" t="13037" r="16851" b="8570"/>
          <a:stretch/>
        </p:blipFill>
        <p:spPr>
          <a:xfrm>
            <a:off x="4235841" y="999872"/>
            <a:ext cx="4386763" cy="389170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3677" y="194967"/>
            <a:ext cx="8557417" cy="53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F85"/>
              </a:buClr>
              <a:buSzPts val="4800"/>
              <a:buFont typeface="Open Sans"/>
              <a:buNone/>
              <a:defRPr sz="4800" b="0" i="0" u="none" strike="noStrike" cap="none">
                <a:solidFill>
                  <a:srgbClr val="2D2F8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/>
            <a:r>
              <a:rPr lang="en-US" sz="4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Leveraging the Fourth Party</a:t>
            </a:r>
          </a:p>
        </p:txBody>
      </p:sp>
    </p:spTree>
    <p:extLst>
      <p:ext uri="{BB962C8B-B14F-4D97-AF65-F5344CB8AC3E}">
        <p14:creationId xmlns:p14="http://schemas.microsoft.com/office/powerpoint/2010/main" val="81101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ontent.fortune.com/wp-content/uploads/2020/01/GettyImages-622171910-e15799039645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3"/>
          <a:stretch/>
        </p:blipFill>
        <p:spPr bwMode="auto">
          <a:xfrm>
            <a:off x="0" y="0"/>
            <a:ext cx="9144000" cy="508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8010" y="2334126"/>
            <a:ext cx="6701589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“Empowering innovations transform something that is complicated and expensive into something that is so much more simple and affordable that a much larger population can enjoy it.”         – Clayton Christensen</a:t>
            </a:r>
          </a:p>
        </p:txBody>
      </p:sp>
    </p:spTree>
    <p:extLst>
      <p:ext uri="{BB962C8B-B14F-4D97-AF65-F5344CB8AC3E}">
        <p14:creationId xmlns:p14="http://schemas.microsoft.com/office/powerpoint/2010/main" val="317277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2598" y="1451660"/>
            <a:ext cx="2772100" cy="98218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Decentralized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Always on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Jurisdiction</a:t>
            </a:r>
            <a:br>
              <a:rPr lang="en-US" sz="2000" dirty="0">
                <a:latin typeface="Tahoma" charset="0"/>
                <a:ea typeface="Tahoma" charset="0"/>
                <a:cs typeface="Tahoma" charset="0"/>
              </a:rPr>
            </a:br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Independent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No laws or lawyers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Automated enforcement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3602" y="437014"/>
            <a:ext cx="7210687" cy="536936"/>
          </a:xfrm>
        </p:spPr>
        <p:txBody>
          <a:bodyPr/>
          <a:lstStyle/>
          <a:p>
            <a:r>
              <a:rPr lang="en-US" dirty="0"/>
              <a:t>Game Theory + Algorithmic Trust</a:t>
            </a:r>
          </a:p>
        </p:txBody>
      </p:sp>
      <p:pic>
        <p:nvPicPr>
          <p:cNvPr id="7" name="Picture 2" descr="Image result for cryptocurrenc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379" y="1205591"/>
            <a:ext cx="5610098" cy="28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38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025" y="1329483"/>
            <a:ext cx="2506716" cy="98218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Smart Contracts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latin typeface="Tahoma" charset="0"/>
                <a:ea typeface="Tahoma" charset="0"/>
                <a:cs typeface="Tahoma" charset="0"/>
              </a:rPr>
              <a:t>Blockchain</a:t>
            </a:r>
            <a:endParaRPr lang="en-US" sz="2000" dirty="0">
              <a:latin typeface="Tahoma" charset="0"/>
              <a:ea typeface="Tahoma" charset="0"/>
              <a:cs typeface="Tahoma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Machine learning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Algorithmic resolutions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Natural language processing</a:t>
            </a:r>
          </a:p>
          <a:p>
            <a:pPr>
              <a:spcAft>
                <a:spcPts val="600"/>
              </a:spcAft>
            </a:pP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Disruption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013" y="265064"/>
            <a:ext cx="3486150" cy="2128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9929" y="1576315"/>
            <a:ext cx="3752746" cy="2187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2846" y="3299346"/>
            <a:ext cx="3425588" cy="153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47533" y="848104"/>
            <a:ext cx="625555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>
              <a:spcBef>
                <a:spcPts val="1350"/>
              </a:spcBef>
            </a:pPr>
            <a:r>
              <a:rPr lang="en-US" sz="2400" dirty="0">
                <a:solidFill>
                  <a:srgbClr val="F3881C"/>
                </a:solidFill>
                <a:latin typeface="HelveticaNeueLT Std UltLt" panose="020B0303020202020204" pitchFamily="34" charset="0"/>
                <a:cs typeface="Helvetica Neue Thin"/>
              </a:rPr>
              <a:t>The legal system doesn’t work over the internet</a:t>
            </a:r>
          </a:p>
          <a:p>
            <a:pPr marL="685783" lvl="1" indent="-342892" defTabSz="342892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HelveticaNeueLT Std UltLt" panose="020B0303020202020204" pitchFamily="34" charset="0"/>
                <a:cs typeface="Helvetica Neue Thin"/>
              </a:rPr>
              <a:t>Online cases are low value and cross-border</a:t>
            </a:r>
          </a:p>
          <a:p>
            <a:pPr marL="685783" lvl="1" indent="-342892" defTabSz="342892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HelveticaNeueLT Std UltLt" panose="020B0303020202020204" pitchFamily="34" charset="0"/>
                <a:cs typeface="Helvetica Neue Thin"/>
              </a:rPr>
              <a:t>Enforcement is too complex</a:t>
            </a:r>
          </a:p>
          <a:p>
            <a:pPr marL="685783" lvl="1" indent="-342892" defTabSz="342892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HelveticaNeueLT Std UltLt" panose="020B0303020202020204" pitchFamily="34" charset="0"/>
                <a:cs typeface="Helvetica Neue Thin"/>
              </a:rPr>
              <a:t>Users demand fast, one-click resolutions</a:t>
            </a:r>
          </a:p>
          <a:p>
            <a:pPr defTabSz="342892">
              <a:spcBef>
                <a:spcPts val="1350"/>
              </a:spcBef>
            </a:pPr>
            <a:r>
              <a:rPr lang="en-US" sz="2400" dirty="0">
                <a:solidFill>
                  <a:srgbClr val="F3881C"/>
                </a:solidFill>
                <a:latin typeface="HelveticaNeueLT Std UltLt" panose="020B0303020202020204" pitchFamily="34" charset="0"/>
                <a:cs typeface="Helvetica Neue Thin"/>
              </a:rPr>
              <a:t>ODR works the way the internet works</a:t>
            </a:r>
          </a:p>
          <a:p>
            <a:pPr marL="685783" lvl="1" indent="-342892" defTabSz="342892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HelveticaNeueLT Std UltLt" panose="020B0303020202020204" pitchFamily="34" charset="0"/>
                <a:cs typeface="Helvetica Neue Thin"/>
              </a:rPr>
              <a:t>No need to resolve issues of jurisdiction</a:t>
            </a:r>
          </a:p>
          <a:p>
            <a:pPr marL="685783" lvl="1" indent="-342892" defTabSz="342892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HelveticaNeueLT Std UltLt" panose="020B0303020202020204" pitchFamily="34" charset="0"/>
                <a:cs typeface="Helvetica Neue Thin"/>
              </a:rPr>
              <a:t>Redress is built directly into contracts</a:t>
            </a:r>
          </a:p>
          <a:p>
            <a:pPr marL="685783" lvl="1" indent="-342892" defTabSz="342892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white"/>
                </a:solidFill>
                <a:latin typeface="HelveticaNeueLT Std UltLt" panose="020B0303020202020204" pitchFamily="34" charset="0"/>
                <a:cs typeface="Helvetica Neue Thin"/>
              </a:rPr>
              <a:t>Can be automated through software</a:t>
            </a:r>
          </a:p>
          <a:p>
            <a:pPr defTabSz="342892">
              <a:spcBef>
                <a:spcPts val="1350"/>
              </a:spcBef>
            </a:pPr>
            <a:endParaRPr lang="en-US" sz="2400" dirty="0">
              <a:solidFill>
                <a:srgbClr val="F3881C"/>
              </a:solidFill>
              <a:latin typeface="HelveticaNeueLT Std UltLt" panose="020B0303020202020204" pitchFamily="34" charset="0"/>
              <a:cs typeface="Helvetica Neue Thin"/>
            </a:endParaRPr>
          </a:p>
          <a:p>
            <a:pPr defTabSz="342892">
              <a:spcBef>
                <a:spcPts val="1350"/>
              </a:spcBef>
            </a:pPr>
            <a:endParaRPr lang="en-US" sz="2400" dirty="0">
              <a:solidFill>
                <a:srgbClr val="F3881C"/>
              </a:solidFill>
              <a:latin typeface="HelveticaNeueLT Std UltLt" panose="020B0303020202020204" pitchFamily="34" charset="0"/>
              <a:cs typeface="Helvetica Neue Thin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93587" y="1"/>
            <a:ext cx="1306764" cy="543816"/>
            <a:chOff x="467448" y="1"/>
            <a:chExt cx="1976751" cy="822634"/>
          </a:xfrm>
        </p:grpSpPr>
        <p:sp>
          <p:nvSpPr>
            <p:cNvPr id="15" name="Rectangle 14"/>
            <p:cNvSpPr/>
            <p:nvPr/>
          </p:nvSpPr>
          <p:spPr>
            <a:xfrm>
              <a:off x="467448" y="1"/>
              <a:ext cx="1976751" cy="82263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892"/>
              <a:endParaRPr lang="en-US" sz="1350" dirty="0" err="1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15" descr="modria logo.png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313" y="139183"/>
              <a:ext cx="1722382" cy="574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04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3676" y="902060"/>
            <a:ext cx="6996553" cy="517160"/>
          </a:xfrm>
        </p:spPr>
        <p:txBody>
          <a:bodyPr anchor="ctr"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ODR was originally developed to meet the needs of eCommerce companies like eBay and PayPal.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ODR’s roots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96898" y="1828802"/>
            <a:ext cx="6950205" cy="1945835"/>
            <a:chOff x="1431505" y="1828802"/>
            <a:chExt cx="6950205" cy="19458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1505" y="2241447"/>
              <a:ext cx="2805867" cy="122437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6576" y="2420703"/>
              <a:ext cx="3255134" cy="865866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4572000" y="1828802"/>
              <a:ext cx="0" cy="1945835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979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8803" y="1124263"/>
            <a:ext cx="4403200" cy="3117728"/>
          </a:xfrm>
        </p:spPr>
        <p:txBody>
          <a:bodyPr anchor="ctr"/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eBay ODR resolutions</a:t>
            </a:r>
          </a:p>
          <a:p>
            <a:pPr>
              <a:spcAft>
                <a:spcPts val="1200"/>
              </a:spcAft>
            </a:pPr>
            <a:r>
              <a:rPr lang="en-US" dirty="0"/>
              <a:t>60+ million disputes per year</a:t>
            </a:r>
          </a:p>
          <a:p>
            <a:pPr>
              <a:spcAft>
                <a:spcPts val="1200"/>
              </a:spcAft>
            </a:pPr>
            <a:r>
              <a:rPr lang="en-US" dirty="0"/>
              <a:t>50% resolved amicably</a:t>
            </a:r>
          </a:p>
          <a:p>
            <a:pPr>
              <a:spcAft>
                <a:spcPts val="1200"/>
              </a:spcAft>
            </a:pPr>
            <a:r>
              <a:rPr lang="en-US" dirty="0"/>
              <a:t>90% resolved in software, </a:t>
            </a:r>
            <a:br>
              <a:rPr lang="en-US" dirty="0"/>
            </a:br>
            <a:r>
              <a:rPr lang="en-US" dirty="0"/>
              <a:t>with no human intervention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Extrajudicial process, with 100% private enforcement of outcomes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ODR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434" y="1421680"/>
            <a:ext cx="3884805" cy="2435302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4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ODR outside of eCommerce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629889" y="1660368"/>
            <a:ext cx="1886925" cy="2363655"/>
            <a:chOff x="3629889" y="1660368"/>
            <a:chExt cx="1886925" cy="23636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89815" y="1660368"/>
              <a:ext cx="967074" cy="967074"/>
            </a:xfrm>
            <a:prstGeom prst="rect">
              <a:avLst/>
            </a:prstGeom>
          </p:spPr>
        </p:pic>
        <p:sp>
          <p:nvSpPr>
            <p:cNvPr id="13" name="Text Placeholder 2"/>
            <p:cNvSpPr txBox="1">
              <a:spLocks/>
            </p:cNvSpPr>
            <p:nvPr/>
          </p:nvSpPr>
          <p:spPr>
            <a:xfrm>
              <a:off x="3629889" y="2735913"/>
              <a:ext cx="1886925" cy="1288110"/>
            </a:xfrm>
            <a:prstGeom prst="rect">
              <a:avLst/>
            </a:prstGeom>
          </p:spPr>
          <p:txBody>
            <a:bodyPr vert="horz"/>
            <a:lstStyle>
              <a:lvl1pPr indent="0" algn="ctr">
                <a:spcBef>
                  <a:spcPct val="20000"/>
                </a:spcBef>
                <a:spcAft>
                  <a:spcPts val="600"/>
                </a:spcAft>
                <a:buClr>
                  <a:srgbClr val="8F9B49"/>
                </a:buClr>
                <a:buFont typeface="Arial"/>
                <a:buNone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cs typeface="Tahoma"/>
                </a:defRPr>
              </a:lvl1pPr>
              <a:lvl2pPr marL="742950" indent="-285750">
                <a:spcBef>
                  <a:spcPct val="20000"/>
                </a:spcBef>
                <a:buClr>
                  <a:srgbClr val="8F9B49"/>
                </a:buClr>
                <a:buFont typeface="Arial"/>
                <a:buChar char="–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cs typeface="Tahoma"/>
                </a:defRPr>
              </a:lvl2pPr>
              <a:lvl3pPr marL="1143000" indent="-228600">
                <a:spcBef>
                  <a:spcPct val="20000"/>
                </a:spcBef>
                <a:buClr>
                  <a:srgbClr val="8F9B49"/>
                </a:buClr>
                <a:buFont typeface="Arial"/>
                <a:buChar char="•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cs typeface="Tahoma"/>
                </a:defRPr>
              </a:lvl3pPr>
              <a:lvl4pPr marL="1600200" indent="-228600">
                <a:spcBef>
                  <a:spcPct val="20000"/>
                </a:spcBef>
                <a:buClr>
                  <a:srgbClr val="8F9B49"/>
                </a:buClr>
                <a:buFont typeface="Arial"/>
                <a:buChar char="–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cs typeface="Tahoma"/>
                </a:defRPr>
              </a:lvl4pPr>
              <a:lvl5pPr marL="2057400" indent="-228600">
                <a:spcBef>
                  <a:spcPct val="20000"/>
                </a:spcBef>
                <a:buClr>
                  <a:srgbClr val="8F9B49"/>
                </a:buClr>
                <a:buFont typeface="Arial"/>
                <a:buChar char="»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cs typeface="Tahoma"/>
                </a:defRPr>
              </a:lvl5pPr>
              <a:lvl6pPr marL="2514600" indent="-2286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r>
                <a:rPr lang="en-US" dirty="0"/>
                <a:t>Insurance </a:t>
              </a:r>
            </a:p>
            <a:p>
              <a:r>
                <a:rPr lang="en-US" dirty="0"/>
                <a:t>Product liability</a:t>
              </a:r>
            </a:p>
            <a:p>
              <a:r>
                <a:rPr lang="en-US" dirty="0"/>
                <a:t>Public disputes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50498" y="1609880"/>
            <a:ext cx="2363811" cy="2436630"/>
            <a:chOff x="5950498" y="1609880"/>
            <a:chExt cx="2363811" cy="2436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8379" y="1609880"/>
              <a:ext cx="1068050" cy="1068050"/>
            </a:xfrm>
            <a:prstGeom prst="rect">
              <a:avLst/>
            </a:prstGeom>
          </p:spPr>
        </p:pic>
        <p:sp>
          <p:nvSpPr>
            <p:cNvPr id="17" name="Text Placeholder 2"/>
            <p:cNvSpPr txBox="1">
              <a:spLocks/>
            </p:cNvSpPr>
            <p:nvPr/>
          </p:nvSpPr>
          <p:spPr>
            <a:xfrm>
              <a:off x="5950498" y="2758400"/>
              <a:ext cx="2363811" cy="1288110"/>
            </a:xfrm>
            <a:prstGeom prst="rect">
              <a:avLst/>
            </a:prstGeom>
          </p:spPr>
          <p:txBody>
            <a:bodyPr vert="horz"/>
            <a:lstStyle>
              <a:defPPr>
                <a:defRPr lang="en-US"/>
              </a:defPPr>
              <a:lvl1pPr indent="0" algn="ctr">
                <a:spcBef>
                  <a:spcPct val="20000"/>
                </a:spcBef>
                <a:spcAft>
                  <a:spcPts val="600"/>
                </a:spcAft>
                <a:buClr>
                  <a:srgbClr val="8F9B49"/>
                </a:buClr>
                <a:buFont typeface="Arial"/>
                <a:buNone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cs typeface="Tahoma"/>
                </a:defRPr>
              </a:lvl1pPr>
              <a:lvl2pPr marL="742950" indent="-285750">
                <a:spcBef>
                  <a:spcPct val="20000"/>
                </a:spcBef>
                <a:buClr>
                  <a:srgbClr val="8F9B49"/>
                </a:buClr>
                <a:buFont typeface="Arial"/>
                <a:buChar char="–"/>
                <a:defRPr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cs typeface="Tahoma"/>
                </a:defRPr>
              </a:lvl2pPr>
              <a:lvl3pPr marL="1143000" indent="-228600">
                <a:spcBef>
                  <a:spcPct val="20000"/>
                </a:spcBef>
                <a:buClr>
                  <a:srgbClr val="8F9B49"/>
                </a:buClr>
                <a:buFont typeface="Arial"/>
                <a:buChar char="•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cs typeface="Tahoma"/>
                </a:defRPr>
              </a:lvl3pPr>
              <a:lvl4pPr marL="1600200" indent="-228600">
                <a:spcBef>
                  <a:spcPct val="20000"/>
                </a:spcBef>
                <a:buClr>
                  <a:srgbClr val="8F9B49"/>
                </a:buClr>
                <a:buFont typeface="Arial"/>
                <a:buChar char="–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cs typeface="Tahoma"/>
                </a:defRPr>
              </a:lvl4pPr>
              <a:lvl5pPr marL="2057400" indent="-228600">
                <a:spcBef>
                  <a:spcPct val="20000"/>
                </a:spcBef>
                <a:buClr>
                  <a:srgbClr val="8F9B49"/>
                </a:buClr>
                <a:buFont typeface="Arial"/>
                <a:buChar char="»"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cs typeface="Tahoma"/>
                </a:defRPr>
              </a:lvl5pPr>
              <a:lvl6pPr marL="2514600" indent="-228600">
                <a:spcBef>
                  <a:spcPct val="20000"/>
                </a:spcBef>
                <a:buFont typeface="Arial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/>
                <a:buChar char="•"/>
                <a:defRPr sz="2000"/>
              </a:lvl9pPr>
            </a:lstStyle>
            <a:p>
              <a:r>
                <a:rPr lang="en-US" dirty="0"/>
                <a:t>Consumer disputes </a:t>
              </a:r>
            </a:p>
            <a:p>
              <a:r>
                <a:rPr lang="en-US" dirty="0"/>
                <a:t>E-commerce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27111" y="1551899"/>
            <a:ext cx="1914886" cy="2494611"/>
            <a:chOff x="961401" y="1551899"/>
            <a:chExt cx="1914886" cy="24946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313" y="1551899"/>
              <a:ext cx="1184013" cy="1184013"/>
            </a:xfrm>
            <a:prstGeom prst="rect">
              <a:avLst/>
            </a:prstGeom>
          </p:spPr>
        </p:pic>
        <p:sp>
          <p:nvSpPr>
            <p:cNvPr id="18" name="Text Placeholder 2"/>
            <p:cNvSpPr txBox="1">
              <a:spLocks/>
            </p:cNvSpPr>
            <p:nvPr/>
          </p:nvSpPr>
          <p:spPr>
            <a:xfrm>
              <a:off x="961401" y="2758400"/>
              <a:ext cx="1914886" cy="1288110"/>
            </a:xfrm>
            <a:prstGeom prst="rect">
              <a:avLst/>
            </a:prstGeom>
            <a:noFill/>
          </p:spPr>
          <p:txBody>
            <a:bodyPr vert="horz"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rgbClr val="8F9B49"/>
                </a:buClr>
                <a:buFont typeface="Arial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ea typeface="+mn-ea"/>
                  <a:cs typeface="Tahoma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rgbClr val="8F9B49"/>
                </a:buClr>
                <a:buFont typeface="Arial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ea typeface="+mn-ea"/>
                  <a:cs typeface="Tahoma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rgbClr val="8F9B49"/>
                </a:buClr>
                <a:buFont typeface="Arial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ea typeface="+mn-ea"/>
                  <a:cs typeface="Tahoma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Clr>
                  <a:srgbClr val="8F9B49"/>
                </a:buClr>
                <a:buFont typeface="Arial"/>
                <a:buChar char="–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Clr>
                  <a:srgbClr val="8F9B49"/>
                </a:buClr>
                <a:buFont typeface="Arial"/>
                <a:buChar char="»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600"/>
                </a:spcAft>
                <a:buFont typeface="Arial"/>
                <a:buNone/>
              </a:pPr>
              <a:endParaRPr lang="en-US" dirty="0">
                <a:solidFill>
                  <a:srgbClr val="080808"/>
                </a:solidFill>
              </a:endParaRPr>
            </a:p>
            <a:p>
              <a:pPr marL="0" indent="0" algn="ctr">
                <a:spcAft>
                  <a:spcPts val="600"/>
                </a:spcAft>
                <a:buFont typeface="Arial"/>
                <a:buNone/>
              </a:pPr>
              <a:r>
                <a:rPr lang="en-US" dirty="0">
                  <a:solidFill>
                    <a:srgbClr val="080808"/>
                  </a:solidFill>
                </a:rPr>
                <a:t>Court disputes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51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8803" y="818009"/>
            <a:ext cx="4252321" cy="3550065"/>
          </a:xfrm>
        </p:spPr>
        <p:txBody>
          <a:bodyPr anchor="ctr"/>
          <a:lstStyle/>
          <a:p>
            <a:pPr marL="0" indent="0">
              <a:spcAft>
                <a:spcPts val="1800"/>
              </a:spcAft>
              <a:buNone/>
            </a:pPr>
            <a:r>
              <a:rPr lang="en-US" sz="1600" dirty="0"/>
              <a:t>United Kingdom: Her Majesty’s Online Court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1600" dirty="0"/>
              <a:t>British Columbia Civil Resolution Tribunal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1600" dirty="0"/>
              <a:t>EU ODR Regulation for Businesses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1600" dirty="0"/>
              <a:t>UNCITRAL Cross-Border Resolutions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1600" b="1" dirty="0"/>
              <a:t>ODR programs are growing around the world at an increasing rate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ODR is resolving millions of disputes around the world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924" y="984594"/>
            <a:ext cx="3261252" cy="3317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924" y="984594"/>
            <a:ext cx="3261251" cy="3317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461" y="2304410"/>
            <a:ext cx="929378" cy="808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161" y="1685882"/>
            <a:ext cx="618528" cy="618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323" y="1881266"/>
            <a:ext cx="731228" cy="59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courts using ODR located?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4" b="8276"/>
          <a:stretch/>
        </p:blipFill>
        <p:spPr>
          <a:xfrm>
            <a:off x="561732" y="762334"/>
            <a:ext cx="7187865" cy="40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3193D1E-00D0-4D73-A1BD-D3D1A503B8ED}"/>
              </a:ext>
            </a:extLst>
          </p:cNvPr>
          <p:cNvSpPr/>
          <p:nvPr/>
        </p:nvSpPr>
        <p:spPr bwMode="auto">
          <a:xfrm rot="16200000">
            <a:off x="8453769" y="3053434"/>
            <a:ext cx="569122" cy="657225"/>
          </a:xfrm>
          <a:custGeom>
            <a:avLst/>
            <a:gdLst>
              <a:gd name="connsiteX0" fmla="*/ 569122 w 569122"/>
              <a:gd name="connsiteY0" fmla="*/ 657225 h 657225"/>
              <a:gd name="connsiteX1" fmla="*/ 569122 w 569122"/>
              <a:gd name="connsiteY1" fmla="*/ 657225 h 657225"/>
              <a:gd name="connsiteX2" fmla="*/ 218679 w 569122"/>
              <a:gd name="connsiteY2" fmla="*/ 657225 h 657225"/>
              <a:gd name="connsiteX3" fmla="*/ 0 w 569122"/>
              <a:gd name="connsiteY3" fmla="*/ 438546 h 657225"/>
              <a:gd name="connsiteX4" fmla="*/ 0 w 569122"/>
              <a:gd name="connsiteY4" fmla="*/ 0 h 657225"/>
              <a:gd name="connsiteX5" fmla="*/ 219636 w 569122"/>
              <a:gd name="connsiteY5" fmla="*/ 0 h 657225"/>
              <a:gd name="connsiteX6" fmla="*/ 219636 w 569122"/>
              <a:gd name="connsiteY6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122" h="657225">
                <a:moveTo>
                  <a:pt x="569122" y="657225"/>
                </a:moveTo>
                <a:lnTo>
                  <a:pt x="569122" y="657225"/>
                </a:lnTo>
                <a:lnTo>
                  <a:pt x="218679" y="657225"/>
                </a:lnTo>
                <a:lnTo>
                  <a:pt x="0" y="438546"/>
                </a:lnTo>
                <a:lnTo>
                  <a:pt x="0" y="0"/>
                </a:lnTo>
                <a:lnTo>
                  <a:pt x="219636" y="0"/>
                </a:lnTo>
                <a:lnTo>
                  <a:pt x="219636" y="657225"/>
                </a:lnTo>
                <a:close/>
              </a:path>
            </a:pathLst>
          </a:custGeom>
          <a:solidFill>
            <a:schemeClr val="tx2">
              <a:lumMod val="50000"/>
              <a:alpha val="8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A2DE3F7-EFA6-48DE-8B97-B5A8FD2FCB4C}"/>
              </a:ext>
            </a:extLst>
          </p:cNvPr>
          <p:cNvSpPr/>
          <p:nvPr/>
        </p:nvSpPr>
        <p:spPr bwMode="auto">
          <a:xfrm rot="16200000">
            <a:off x="5404245" y="3053434"/>
            <a:ext cx="569122" cy="657225"/>
          </a:xfrm>
          <a:custGeom>
            <a:avLst/>
            <a:gdLst>
              <a:gd name="connsiteX0" fmla="*/ 569122 w 569122"/>
              <a:gd name="connsiteY0" fmla="*/ 657225 h 657225"/>
              <a:gd name="connsiteX1" fmla="*/ 569122 w 569122"/>
              <a:gd name="connsiteY1" fmla="*/ 657225 h 657225"/>
              <a:gd name="connsiteX2" fmla="*/ 218679 w 569122"/>
              <a:gd name="connsiteY2" fmla="*/ 657225 h 657225"/>
              <a:gd name="connsiteX3" fmla="*/ 0 w 569122"/>
              <a:gd name="connsiteY3" fmla="*/ 438546 h 657225"/>
              <a:gd name="connsiteX4" fmla="*/ 0 w 569122"/>
              <a:gd name="connsiteY4" fmla="*/ 0 h 657225"/>
              <a:gd name="connsiteX5" fmla="*/ 219636 w 569122"/>
              <a:gd name="connsiteY5" fmla="*/ 0 h 657225"/>
              <a:gd name="connsiteX6" fmla="*/ 219636 w 569122"/>
              <a:gd name="connsiteY6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122" h="657225">
                <a:moveTo>
                  <a:pt x="569122" y="657225"/>
                </a:moveTo>
                <a:lnTo>
                  <a:pt x="569122" y="657225"/>
                </a:lnTo>
                <a:lnTo>
                  <a:pt x="218679" y="657225"/>
                </a:lnTo>
                <a:lnTo>
                  <a:pt x="0" y="438546"/>
                </a:lnTo>
                <a:lnTo>
                  <a:pt x="0" y="0"/>
                </a:lnTo>
                <a:lnTo>
                  <a:pt x="219636" y="0"/>
                </a:lnTo>
                <a:lnTo>
                  <a:pt x="219636" y="657225"/>
                </a:lnTo>
                <a:close/>
              </a:path>
            </a:pathLst>
          </a:custGeom>
          <a:solidFill>
            <a:schemeClr val="tx2">
              <a:lumMod val="50000"/>
              <a:alpha val="8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B235F74-273E-4469-826F-D9F9362603E1}"/>
              </a:ext>
            </a:extLst>
          </p:cNvPr>
          <p:cNvSpPr/>
          <p:nvPr/>
        </p:nvSpPr>
        <p:spPr bwMode="auto">
          <a:xfrm rot="16200000">
            <a:off x="2354721" y="3053434"/>
            <a:ext cx="569122" cy="657225"/>
          </a:xfrm>
          <a:custGeom>
            <a:avLst/>
            <a:gdLst>
              <a:gd name="connsiteX0" fmla="*/ 569122 w 569122"/>
              <a:gd name="connsiteY0" fmla="*/ 657225 h 657225"/>
              <a:gd name="connsiteX1" fmla="*/ 569122 w 569122"/>
              <a:gd name="connsiteY1" fmla="*/ 657225 h 657225"/>
              <a:gd name="connsiteX2" fmla="*/ 218679 w 569122"/>
              <a:gd name="connsiteY2" fmla="*/ 657225 h 657225"/>
              <a:gd name="connsiteX3" fmla="*/ 0 w 569122"/>
              <a:gd name="connsiteY3" fmla="*/ 438546 h 657225"/>
              <a:gd name="connsiteX4" fmla="*/ 0 w 569122"/>
              <a:gd name="connsiteY4" fmla="*/ 0 h 657225"/>
              <a:gd name="connsiteX5" fmla="*/ 219636 w 569122"/>
              <a:gd name="connsiteY5" fmla="*/ 0 h 657225"/>
              <a:gd name="connsiteX6" fmla="*/ 219636 w 569122"/>
              <a:gd name="connsiteY6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122" h="657225">
                <a:moveTo>
                  <a:pt x="569122" y="657225"/>
                </a:moveTo>
                <a:lnTo>
                  <a:pt x="569122" y="657225"/>
                </a:lnTo>
                <a:lnTo>
                  <a:pt x="218679" y="657225"/>
                </a:lnTo>
                <a:lnTo>
                  <a:pt x="0" y="438546"/>
                </a:lnTo>
                <a:lnTo>
                  <a:pt x="0" y="0"/>
                </a:lnTo>
                <a:lnTo>
                  <a:pt x="219636" y="0"/>
                </a:lnTo>
                <a:lnTo>
                  <a:pt x="219636" y="657225"/>
                </a:lnTo>
                <a:close/>
              </a:path>
            </a:pathLst>
          </a:custGeom>
          <a:solidFill>
            <a:schemeClr val="tx2">
              <a:lumMod val="50000"/>
              <a:alpha val="8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C1948D-56CB-40C6-843B-51E5DF38A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421" y="857250"/>
            <a:ext cx="2620487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A92A8A-DC46-4CF6-8533-01F2DD935C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2086" y="3532463"/>
            <a:ext cx="731341" cy="729974"/>
          </a:xfrm>
          <a:prstGeom prst="ellipse">
            <a:avLst/>
          </a:prstGeom>
          <a:effectLst>
            <a:glow rad="25400">
              <a:schemeClr val="bg1">
                <a:alpha val="93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898995-DB47-4222-B798-E17BC3BA89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529" y="857250"/>
            <a:ext cx="2648943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5BC60B-46E8-44B8-B462-5FD3EE29AD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093" y="857250"/>
            <a:ext cx="2653459" cy="3429000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8B2C7BA3-40FF-459F-844A-05B02EAD4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8178" y="3656509"/>
            <a:ext cx="945374" cy="62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ew charitable trusts -site:pinterest.*">
            <a:extLst>
              <a:ext uri="{FF2B5EF4-FFF2-40B4-BE49-F238E27FC236}">
                <a16:creationId xmlns:a16="http://schemas.microsoft.com/office/drawing/2014/main" id="{82473763-CBD5-46AA-BC92-54169B9B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835" y="3679031"/>
            <a:ext cx="1352825" cy="583406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B74D20C-B686-4FC5-84BD-0109E2AA1F4C}"/>
              </a:ext>
            </a:extLst>
          </p:cNvPr>
          <p:cNvSpPr/>
          <p:nvPr/>
        </p:nvSpPr>
        <p:spPr bwMode="auto">
          <a:xfrm>
            <a:off x="77058" y="2720174"/>
            <a:ext cx="2890837" cy="729974"/>
          </a:xfrm>
          <a:prstGeom prst="rect">
            <a:avLst/>
          </a:prstGeom>
          <a:solidFill>
            <a:schemeClr val="tx2">
              <a:alpha val="8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6A21F9-D21F-494C-8EFB-2A5A78D77B9D}"/>
              </a:ext>
            </a:extLst>
          </p:cNvPr>
          <p:cNvSpPr/>
          <p:nvPr/>
        </p:nvSpPr>
        <p:spPr bwMode="auto">
          <a:xfrm>
            <a:off x="3126582" y="2720174"/>
            <a:ext cx="2890837" cy="729974"/>
          </a:xfrm>
          <a:prstGeom prst="rect">
            <a:avLst/>
          </a:prstGeom>
          <a:solidFill>
            <a:schemeClr val="tx2">
              <a:alpha val="8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187D84-91CC-4492-9852-B020E86D26D3}"/>
              </a:ext>
            </a:extLst>
          </p:cNvPr>
          <p:cNvSpPr/>
          <p:nvPr/>
        </p:nvSpPr>
        <p:spPr bwMode="auto">
          <a:xfrm>
            <a:off x="6176106" y="2720174"/>
            <a:ext cx="2890837" cy="729974"/>
          </a:xfrm>
          <a:prstGeom prst="rect">
            <a:avLst/>
          </a:prstGeom>
          <a:solidFill>
            <a:schemeClr val="tx2">
              <a:alpha val="85000"/>
            </a:schemeClr>
          </a:solidFill>
          <a:ln w="635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D6FA17-9DFF-4915-B302-8EAAA26023A3}"/>
              </a:ext>
            </a:extLst>
          </p:cNvPr>
          <p:cNvSpPr/>
          <p:nvPr/>
        </p:nvSpPr>
        <p:spPr>
          <a:xfrm>
            <a:off x="3198961" y="2774319"/>
            <a:ext cx="2746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i="1" dirty="0">
                <a:solidFill>
                  <a:schemeClr val="bg1"/>
                </a:solidFill>
              </a:rPr>
              <a:t>ODR has the potential to improve customer service, boost efficiency, and reduce costs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04AB6C-3E4B-42E3-B974-C1563B1C1709}"/>
              </a:ext>
            </a:extLst>
          </p:cNvPr>
          <p:cNvSpPr/>
          <p:nvPr/>
        </p:nvSpPr>
        <p:spPr>
          <a:xfrm>
            <a:off x="160209" y="2761995"/>
            <a:ext cx="2746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i="1" dirty="0">
                <a:solidFill>
                  <a:schemeClr val="bg1"/>
                </a:solidFill>
              </a:rPr>
              <a:t>ODR is a powerful tool that can assist jurisdictions in advancing the cause of justice and rule of law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795304-FEB4-4E2B-92EC-63CC2F44BE0A}"/>
              </a:ext>
            </a:extLst>
          </p:cNvPr>
          <p:cNvSpPr/>
          <p:nvPr/>
        </p:nvSpPr>
        <p:spPr>
          <a:xfrm>
            <a:off x="6253164" y="2761995"/>
            <a:ext cx="2890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i="1" dirty="0">
                <a:solidFill>
                  <a:schemeClr val="bg1"/>
                </a:solidFill>
              </a:rPr>
              <a:t>Court-annexed ODR … would help relieve the overburdened court system and facilitate judicial efficiency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7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2015_PPT Temp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7_PPT Temp WIDE v3.potx" id="{63A59DC0-2D35-BF45-9F1C-2215B611504D}" vid="{50B50A36-2822-314E-B59A-DEB6014686F5}"/>
    </a:ext>
  </a:extLst>
</a:theme>
</file>

<file path=ppt/theme/theme10.xml><?xml version="1.0" encoding="utf-8"?>
<a:theme xmlns:a="http://schemas.openxmlformats.org/drawingml/2006/main" name="Connect 2019 - TITLE Slides">
  <a:themeElements>
    <a:clrScheme name="Connect 2019 2 1">
      <a:dk1>
        <a:srgbClr val="000000"/>
      </a:dk1>
      <a:lt1>
        <a:srgbClr val="FFFFFF"/>
      </a:lt1>
      <a:dk2>
        <a:srgbClr val="121941"/>
      </a:dk2>
      <a:lt2>
        <a:srgbClr val="EEECE1"/>
      </a:lt2>
      <a:accent1>
        <a:srgbClr val="4F81BD"/>
      </a:accent1>
      <a:accent2>
        <a:srgbClr val="51BDC5"/>
      </a:accent2>
      <a:accent3>
        <a:srgbClr val="909E42"/>
      </a:accent3>
      <a:accent4>
        <a:srgbClr val="495124"/>
      </a:accent4>
      <a:accent5>
        <a:srgbClr val="0086A1"/>
      </a:accent5>
      <a:accent6>
        <a:srgbClr val="015B97"/>
      </a:accent6>
      <a:hlink>
        <a:srgbClr val="015B97"/>
      </a:hlink>
      <a:folHlink>
        <a:srgbClr val="909E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6350" cap="sq" algn="ctr">
          <a:solidFill>
            <a:schemeClr val="bg1">
              <a:lumMod val="50000"/>
            </a:schemeClr>
          </a:solidFill>
          <a:miter lim="800000"/>
          <a:headEnd/>
          <a:tailEnd/>
        </a:ln>
        <a:effectLst/>
      </a:spPr>
      <a:bodyPr wrap="none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spDef>
    <a:lnDef>
      <a:spPr bwMode="auto">
        <a:solidFill>
          <a:schemeClr val="accent2"/>
        </a:solidFill>
        <a:ln w="6350" cap="sq" cmpd="sng" algn="ctr">
          <a:solidFill>
            <a:schemeClr val="tx1">
              <a:lumMod val="50000"/>
              <a:lumOff val="50000"/>
            </a:schemeClr>
          </a:solidFill>
          <a:prstDash val="solid"/>
          <a:round/>
          <a:headEnd type="oval" w="sm" len="sm"/>
          <a:tailEnd type="oval" w="sm" len="sm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none" rtlCol="0">
        <a:spAutoFit/>
      </a:bodyPr>
      <a:lstStyle>
        <a:defPPr>
          <a:defRPr sz="1600" smtClean="0">
            <a:solidFill>
              <a:schemeClr val="tx1">
                <a:lumMod val="65000"/>
                <a:lumOff val="35000"/>
              </a:schemeClr>
            </a:solidFill>
            <a:latin typeface="Tahoma" pitchFamily="34" charset="0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9593 Connect 2019 Presentation Template FINAL.pptx" id="{98830802-D110-3F44-8BDE-8C011D5AD342}" vid="{55B0B3EC-28B1-B643-A6EE-4291B0E877DC}"/>
    </a:ext>
  </a:extLst>
</a:theme>
</file>

<file path=ppt/theme/theme11.xml><?xml version="1.0" encoding="utf-8"?>
<a:theme xmlns:a="http://schemas.openxmlformats.org/drawingml/2006/main" name="1_Connect 2019 - IMAGE CONTENT Slides">
  <a:themeElements>
    <a:clrScheme name="Connect 2019 2 1">
      <a:dk1>
        <a:srgbClr val="000000"/>
      </a:dk1>
      <a:lt1>
        <a:srgbClr val="FFFFFF"/>
      </a:lt1>
      <a:dk2>
        <a:srgbClr val="121941"/>
      </a:dk2>
      <a:lt2>
        <a:srgbClr val="EEECE1"/>
      </a:lt2>
      <a:accent1>
        <a:srgbClr val="4F81BD"/>
      </a:accent1>
      <a:accent2>
        <a:srgbClr val="51BDC5"/>
      </a:accent2>
      <a:accent3>
        <a:srgbClr val="909E42"/>
      </a:accent3>
      <a:accent4>
        <a:srgbClr val="495124"/>
      </a:accent4>
      <a:accent5>
        <a:srgbClr val="0086A1"/>
      </a:accent5>
      <a:accent6>
        <a:srgbClr val="015B97"/>
      </a:accent6>
      <a:hlink>
        <a:srgbClr val="015B97"/>
      </a:hlink>
      <a:folHlink>
        <a:srgbClr val="909E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6350" cap="sq" algn="ctr">
          <a:solidFill>
            <a:schemeClr val="bg1">
              <a:lumMod val="50000"/>
            </a:schemeClr>
          </a:solidFill>
          <a:miter lim="800000"/>
          <a:headEnd/>
          <a:tailEnd/>
        </a:ln>
        <a:effectLst/>
      </a:spPr>
      <a:bodyPr wrap="none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spDef>
    <a:lnDef>
      <a:spPr bwMode="auto">
        <a:solidFill>
          <a:schemeClr val="accent2"/>
        </a:solidFill>
        <a:ln w="6350" cap="sq" cmpd="sng" algn="ctr">
          <a:solidFill>
            <a:schemeClr val="tx1">
              <a:lumMod val="50000"/>
              <a:lumOff val="50000"/>
            </a:schemeClr>
          </a:solidFill>
          <a:prstDash val="solid"/>
          <a:round/>
          <a:headEnd type="oval" w="sm" len="sm"/>
          <a:tailEnd type="oval" w="sm" len="sm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>
        <a:spAutoFit/>
      </a:bodyPr>
      <a:lstStyle>
        <a:defPPr>
          <a:defRPr sz="1600"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9593 Connect 2019 Presentation Template FINAL.pptx" id="{98830802-D110-3F44-8BDE-8C011D5AD342}" vid="{7B2F3FB6-398F-074A-B99E-92F4D8CADF16}"/>
    </a:ext>
  </a:extLst>
</a:theme>
</file>

<file path=ppt/theme/theme12.xml><?xml version="1.0" encoding="utf-8"?>
<a:theme xmlns:a="http://schemas.openxmlformats.org/drawingml/2006/main" name="Title - MINIMALIS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6350" cap="sq" algn="ctr">
          <a:solidFill>
            <a:schemeClr val="bg1">
              <a:lumMod val="50000"/>
            </a:schemeClr>
          </a:solidFill>
          <a:miter lim="800000"/>
          <a:headEnd/>
          <a:tailEnd/>
        </a:ln>
        <a:effectLst/>
      </a:spPr>
      <a:bodyPr wrap="none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spDef>
    <a:lnDef>
      <a:spPr>
        <a:ln w="6350">
          <a:solidFill>
            <a:schemeClr val="bg1">
              <a:lumMod val="6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>
        <a:spAutoFit/>
      </a:bodyPr>
      <a:lstStyle>
        <a:defPPr>
          <a:defRPr sz="1600"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yler Tech Presentation Template - MINIMALIST v11.2018.potx" id="{E260E0D9-AB15-3646-BE78-806C49881B08}" vid="{A07E8197-EE8B-F241-95A4-08A6C12C358E}"/>
    </a:ext>
  </a:extLst>
</a:theme>
</file>

<file path=ppt/theme/theme13.xml><?xml version="1.0" encoding="utf-8"?>
<a:theme xmlns:a="http://schemas.openxmlformats.org/drawingml/2006/main" name="2_Exec Forum 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6350" cap="sq" algn="ctr">
          <a:solidFill>
            <a:schemeClr val="bg1">
              <a:lumMod val="50000"/>
            </a:schemeClr>
          </a:solidFill>
          <a:miter lim="800000"/>
          <a:headEnd/>
          <a:tailEnd/>
        </a:ln>
        <a:effectLst/>
      </a:spPr>
      <a:bodyPr wrap="none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spDef>
    <a:lnDef>
      <a:spPr bwMode="auto">
        <a:solidFill>
          <a:schemeClr val="accent2"/>
        </a:solidFill>
        <a:ln w="6350" cap="sq" cmpd="sng" algn="ctr">
          <a:solidFill>
            <a:schemeClr val="tx1">
              <a:lumMod val="50000"/>
              <a:lumOff val="50000"/>
            </a:schemeClr>
          </a:solidFill>
          <a:prstDash val="solid"/>
          <a:round/>
          <a:headEnd type="oval" w="sm" len="sm"/>
          <a:tailEnd type="oval" w="sm" len="sm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>
        <a:spAutoFit/>
      </a:bodyPr>
      <a:lstStyle>
        <a:defPPr>
          <a:defRPr sz="1600"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8_PPT Temp WIDE 16-9 v1.potx" id="{151DE7AF-FF74-2849-A07C-C2E8ADFD7FDE}" vid="{135AD3DD-F035-D247-ACA9-B8FAD1AAF31C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C2E3B">
            <a:alpha val="95000"/>
          </a:srgbClr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6_2015_PPT Temp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7_PPT Temp WIDE v3.potx" id="{63A59DC0-2D35-BF45-9F1C-2215B611504D}" vid="{50B50A36-2822-314E-B59A-DEB6014686F5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2015_PPT Temp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7_PPT Temp WIDE v3.potx" id="{63A59DC0-2D35-BF45-9F1C-2215B611504D}" vid="{50B50A36-2822-314E-B59A-DEB6014686F5}"/>
    </a:ext>
  </a:extLst>
</a:theme>
</file>

<file path=ppt/theme/theme3.xml><?xml version="1.0" encoding="utf-8"?>
<a:theme xmlns:a="http://schemas.openxmlformats.org/drawingml/2006/main" name="2_2015_PPT Temp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7_PPT Temp WIDE v3.potx" id="{63A59DC0-2D35-BF45-9F1C-2215B611504D}" vid="{50B50A36-2822-314E-B59A-DEB6014686F5}"/>
    </a:ext>
  </a:extLst>
</a:theme>
</file>

<file path=ppt/theme/theme4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5.xml><?xml version="1.0" encoding="utf-8"?>
<a:theme xmlns:a="http://schemas.openxmlformats.org/drawingml/2006/main" name="1_Exec Forum 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6350" cap="sq" algn="ctr">
          <a:solidFill>
            <a:schemeClr val="bg1">
              <a:lumMod val="50000"/>
            </a:schemeClr>
          </a:solidFill>
          <a:miter lim="800000"/>
          <a:headEnd/>
          <a:tailEnd/>
        </a:ln>
        <a:effectLst/>
      </a:spPr>
      <a:bodyPr wrap="none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spDef>
    <a:lnDef>
      <a:spPr bwMode="auto">
        <a:solidFill>
          <a:schemeClr val="accent2"/>
        </a:solidFill>
        <a:ln w="6350" cap="sq" cmpd="sng" algn="ctr">
          <a:solidFill>
            <a:schemeClr val="tx1">
              <a:lumMod val="50000"/>
              <a:lumOff val="50000"/>
            </a:schemeClr>
          </a:solidFill>
          <a:prstDash val="solid"/>
          <a:round/>
          <a:headEnd type="oval" w="sm" len="sm"/>
          <a:tailEnd type="oval" w="sm" len="sm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>
        <a:spAutoFit/>
      </a:bodyPr>
      <a:lstStyle>
        <a:defPPr>
          <a:defRPr sz="1600"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8_PPT Temp WIDE 16-9 v1.potx" id="{151DE7AF-FF74-2849-A07C-C2E8ADFD7FDE}" vid="{135AD3DD-F035-D247-ACA9-B8FAD1AAF31C}"/>
    </a:ext>
  </a:extLst>
</a:theme>
</file>

<file path=ppt/theme/theme6.xml><?xml version="1.0" encoding="utf-8"?>
<a:theme xmlns:a="http://schemas.openxmlformats.org/drawingml/2006/main" name="3_2015_PPT Temp W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6350" cap="sq" algn="ctr">
          <a:solidFill>
            <a:schemeClr val="bg1">
              <a:lumMod val="50000"/>
            </a:schemeClr>
          </a:solidFill>
          <a:miter lim="800000"/>
          <a:headEnd/>
          <a:tailEnd/>
        </a:ln>
        <a:effectLst/>
      </a:spPr>
      <a:bodyPr wrap="none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spDef>
    <a:lnDef>
      <a:spPr bwMode="auto">
        <a:solidFill>
          <a:schemeClr val="accent2"/>
        </a:solidFill>
        <a:ln w="6350" cap="sq" cmpd="sng" algn="ctr">
          <a:solidFill>
            <a:schemeClr val="tx1">
              <a:lumMod val="50000"/>
              <a:lumOff val="50000"/>
            </a:schemeClr>
          </a:solidFill>
          <a:prstDash val="solid"/>
          <a:round/>
          <a:headEnd type="oval" w="sm" len="sm"/>
          <a:tailEnd type="oval" w="sm" len="sm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>
        <a:spAutoFit/>
      </a:bodyPr>
      <a:lstStyle>
        <a:defPPr>
          <a:defRPr sz="1600"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8_PPT Temp WIDE 16-9 v1.potx" id="{151DE7AF-FF74-2849-A07C-C2E8ADFD7FDE}" vid="{135AD3DD-F035-D247-ACA9-B8FAD1AAF31C}"/>
    </a:ext>
  </a:extLst>
</a:theme>
</file>

<file path=ppt/theme/theme7.xml><?xml version="1.0" encoding="utf-8"?>
<a:theme xmlns:a="http://schemas.openxmlformats.org/drawingml/2006/main" name="4_2015_PPT Temp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7_PPT Temp WIDE v3.potx" id="{63A59DC0-2D35-BF45-9F1C-2215B611504D}" vid="{50B50A36-2822-314E-B59A-DEB6014686F5}"/>
    </a:ext>
  </a:extLst>
</a:theme>
</file>

<file path=ppt/theme/theme8.xml><?xml version="1.0" encoding="utf-8"?>
<a:theme xmlns:a="http://schemas.openxmlformats.org/drawingml/2006/main" name="Exec Forum 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6350" cap="sq" algn="ctr">
          <a:solidFill>
            <a:schemeClr val="bg1">
              <a:lumMod val="50000"/>
            </a:schemeClr>
          </a:solidFill>
          <a:miter lim="800000"/>
          <a:headEnd/>
          <a:tailEnd/>
        </a:ln>
        <a:effectLst/>
      </a:spPr>
      <a:bodyPr wrap="none" anchor="ctr"/>
      <a:lstStyle>
        <a:defPPr algn="ctr">
          <a:defRPr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spDef>
    <a:lnDef>
      <a:spPr bwMode="auto">
        <a:solidFill>
          <a:schemeClr val="accent2"/>
        </a:solidFill>
        <a:ln w="6350" cap="sq" cmpd="sng" algn="ctr">
          <a:solidFill>
            <a:schemeClr val="tx1">
              <a:lumMod val="50000"/>
              <a:lumOff val="50000"/>
            </a:schemeClr>
          </a:solidFill>
          <a:prstDash val="solid"/>
          <a:round/>
          <a:headEnd type="oval" w="sm" len="sm"/>
          <a:tailEnd type="oval" w="sm" len="sm"/>
        </a:ln>
        <a:effectLst/>
      </a:spPr>
      <a:bodyPr/>
      <a:lstStyle/>
    </a:lnDef>
    <a:txDef>
      <a:spPr bwMode="auto">
        <a:noFill/>
        <a:ln w="12700" cap="sq" algn="ctr">
          <a:noFill/>
          <a:miter lim="800000"/>
          <a:headEnd/>
          <a:tailEnd/>
        </a:ln>
        <a:effectLst/>
      </a:spPr>
      <a:bodyPr wrap="square">
        <a:spAutoFit/>
      </a:bodyPr>
      <a:lstStyle>
        <a:defPPr>
          <a:defRPr sz="1600" dirty="0" smtClean="0">
            <a:solidFill>
              <a:schemeClr val="tx1">
                <a:lumMod val="75000"/>
                <a:lumOff val="25000"/>
              </a:schemeClr>
            </a:solidFill>
            <a:latin typeface="Tahoma" pitchFamily="34" charset="0"/>
            <a:cs typeface="Tahom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8_PPT Temp WIDE 16-9 v1.potx" id="{151DE7AF-FF74-2849-A07C-C2E8ADFD7FDE}" vid="{135AD3DD-F035-D247-ACA9-B8FAD1AAF31C}"/>
    </a:ext>
  </a:extLst>
</a:theme>
</file>

<file path=ppt/theme/theme9.xml><?xml version="1.0" encoding="utf-8"?>
<a:theme xmlns:a="http://schemas.openxmlformats.org/drawingml/2006/main" name="5_2015_PPT Temp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7_PPT Temp WIDE v3.potx" id="{63A59DC0-2D35-BF45-9F1C-2215B611504D}" vid="{50B50A36-2822-314E-B59A-DEB6014686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DD2BCD07E1C4A804FEBFAD064D665" ma:contentTypeVersion="0" ma:contentTypeDescription="Create a new document." ma:contentTypeScope="" ma:versionID="a6a82881d3ce09f869cebe55ca00809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F135BDD1-A6DD-463F-96E1-1D64E8A544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D550EF-E6EA-4BC2-B3E7-4456B0EA4E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F3735A1A-98F5-44B9-9A7F-D3A37BCA6C65}">
  <ds:schemaRefs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2017_PPT Temp WIDE v3</Template>
  <TotalTime>9430</TotalTime>
  <Words>868</Words>
  <Application>Microsoft Office PowerPoint</Application>
  <PresentationFormat>On-screen Show (16:9)</PresentationFormat>
  <Paragraphs>155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Arial</vt:lpstr>
      <vt:lpstr>Calibri</vt:lpstr>
      <vt:lpstr>Calibri Light</vt:lpstr>
      <vt:lpstr>Helvetica Neue</vt:lpstr>
      <vt:lpstr>HelveticaNeueLT Std UltLt</vt:lpstr>
      <vt:lpstr>Tahoma</vt:lpstr>
      <vt:lpstr>Tw Cen MT</vt:lpstr>
      <vt:lpstr>Tw Cen MT Condensed</vt:lpstr>
      <vt:lpstr>Wingdings 3</vt:lpstr>
      <vt:lpstr>2015_PPT Temp WIDE</vt:lpstr>
      <vt:lpstr>1_2015_PPT Temp WIDE</vt:lpstr>
      <vt:lpstr>2_2015_PPT Temp WIDE</vt:lpstr>
      <vt:lpstr>Integral</vt:lpstr>
      <vt:lpstr>1_Exec Forum CONTENT Slides</vt:lpstr>
      <vt:lpstr>3_2015_PPT Temp WIDE</vt:lpstr>
      <vt:lpstr>4_2015_PPT Temp WIDE</vt:lpstr>
      <vt:lpstr>Exec Forum CONTENT Slides</vt:lpstr>
      <vt:lpstr>5_2015_PPT Temp WIDE</vt:lpstr>
      <vt:lpstr>Connect 2019 - TITLE Slides</vt:lpstr>
      <vt:lpstr>1_Connect 2019 - IMAGE CONTENT Slides</vt:lpstr>
      <vt:lpstr>Title - MINIMALIST</vt:lpstr>
      <vt:lpstr>2_Exec Forum CONTENT Slides</vt:lpstr>
      <vt:lpstr>1_Office Theme</vt:lpstr>
      <vt:lpstr>6_2015_PPT Temp WIDE</vt:lpstr>
      <vt:lpstr>PowerPoint Presentation</vt:lpstr>
      <vt:lpstr>PowerPoint Presentation</vt:lpstr>
      <vt:lpstr>PowerPoint Presentation</vt:lpstr>
      <vt:lpstr>ODR’s roots</vt:lpstr>
      <vt:lpstr>Scaling ODR</vt:lpstr>
      <vt:lpstr>Applying ODR outside of eCommerce</vt:lpstr>
      <vt:lpstr>ODR is resolving millions of disputes around the world </vt:lpstr>
      <vt:lpstr>Where are courts using ODR located?</vt:lpstr>
      <vt:lpstr>PowerPoint Presentation</vt:lpstr>
      <vt:lpstr>ODR process</vt:lpstr>
      <vt:lpstr>ODR stages</vt:lpstr>
      <vt:lpstr>PowerPoint Presentation</vt:lpstr>
      <vt:lpstr>Diagnosis</vt:lpstr>
      <vt:lpstr>Negotiation</vt:lpstr>
      <vt:lpstr>Mediation</vt:lpstr>
      <vt:lpstr>Evaluation</vt:lpstr>
      <vt:lpstr>Crowd Sourced Evaluation</vt:lpstr>
      <vt:lpstr>Crowd Sourced Justice</vt:lpstr>
      <vt:lpstr>PowerPoint Presentation</vt:lpstr>
      <vt:lpstr>Game Theory + Algorithmic Trust</vt:lpstr>
      <vt:lpstr>Legal Disruption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Jody Wissing</dc:creator>
  <cp:lastModifiedBy>Colin Rule</cp:lastModifiedBy>
  <cp:revision>250</cp:revision>
  <cp:lastPrinted>2017-07-10T16:04:36Z</cp:lastPrinted>
  <dcterms:created xsi:type="dcterms:W3CDTF">2017-07-07T13:52:58Z</dcterms:created>
  <dcterms:modified xsi:type="dcterms:W3CDTF">2025-01-11T01:48:04Z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0x010100121DD2BCD07E1C4A804FEBFAD064D665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2025-01-11T01:48:04Z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8233ed9b-43b3-46c6-900e-20c4691a3604</vt:lpwstr>
  </property>
  <property fmtid="{D5CDD505-2E9C-101B-9397-08002B2CF9AE}" pid="8" name="MSIP_Label_defa4170-0d19-0005-0004-bc88714345d2_ActionId">
    <vt:lpwstr>15f4bef3-f6a3-4b74-8a49-61f37b11b5eb</vt:lpwstr>
  </property>
  <property fmtid="{D5CDD505-2E9C-101B-9397-08002B2CF9AE}" pid="9" name="MSIP_Label_defa4170-0d19-0005-0004-bc88714345d2_ContentBits">
    <vt:lpwstr>0</vt:lpwstr>
  </property>
</Properties>
</file>