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40" r:id="rId2"/>
    <p:sldMasterId id="2147483870" r:id="rId3"/>
    <p:sldMasterId id="2147483880" r:id="rId4"/>
  </p:sldMasterIdLst>
  <p:notesMasterIdLst>
    <p:notesMasterId r:id="rId19"/>
  </p:notesMasterIdLst>
  <p:sldIdLst>
    <p:sldId id="273" r:id="rId5"/>
    <p:sldId id="414" r:id="rId6"/>
    <p:sldId id="423" r:id="rId7"/>
    <p:sldId id="379" r:id="rId8"/>
    <p:sldId id="401" r:id="rId9"/>
    <p:sldId id="428" r:id="rId10"/>
    <p:sldId id="427" r:id="rId11"/>
    <p:sldId id="419" r:id="rId12"/>
    <p:sldId id="418" r:id="rId13"/>
    <p:sldId id="354" r:id="rId14"/>
    <p:sldId id="415" r:id="rId15"/>
    <p:sldId id="416" r:id="rId16"/>
    <p:sldId id="429" r:id="rId17"/>
    <p:sldId id="430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6">
          <p15:clr>
            <a:srgbClr val="A4A3A4"/>
          </p15:clr>
        </p15:guide>
        <p15:guide id="2" pos="27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art Roscove" initials="SR [2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022"/>
    <a:srgbClr val="99CC00"/>
    <a:srgbClr val="FFCC00"/>
    <a:srgbClr val="000099"/>
    <a:srgbClr val="FF0000"/>
    <a:srgbClr val="0A84FF"/>
    <a:srgbClr val="6666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39" autoAdjust="0"/>
    <p:restoredTop sz="58949" autoAdjust="0"/>
  </p:normalViewPr>
  <p:slideViewPr>
    <p:cSldViewPr snapToGrid="0">
      <p:cViewPr varScale="1">
        <p:scale>
          <a:sx n="154" d="100"/>
          <a:sy n="154" d="100"/>
        </p:scale>
        <p:origin x="1880" y="100"/>
      </p:cViewPr>
      <p:guideLst>
        <p:guide orient="horz" pos="3686"/>
        <p:guide pos="2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FDC4B4-B533-43E5-832C-31C50603D548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7F71DF-2DD8-4914-AC86-68F41B4B4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1913" y="603250"/>
            <a:ext cx="2917825" cy="218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323975" y="2998788"/>
            <a:ext cx="5297488" cy="5522912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1913" y="603250"/>
            <a:ext cx="2917825" cy="2189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1323975" y="2998788"/>
            <a:ext cx="5297488" cy="5522912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22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P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267200"/>
            <a:ext cx="9144000" cy="25908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Donut 4"/>
          <p:cNvSpPr/>
          <p:nvPr userDrawn="1"/>
        </p:nvSpPr>
        <p:spPr>
          <a:xfrm>
            <a:off x="4038600" y="5092700"/>
            <a:ext cx="990600" cy="990600"/>
          </a:xfrm>
          <a:prstGeom prst="donut">
            <a:avLst>
              <a:gd name="adj" fmla="val 1162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 bwMode="auto">
          <a:xfrm>
            <a:off x="4572000" y="4940300"/>
            <a:ext cx="609600" cy="609600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349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ound Single Corner Rectangle 6"/>
          <p:cNvSpPr/>
          <p:nvPr userDrawn="1"/>
        </p:nvSpPr>
        <p:spPr bwMode="auto">
          <a:xfrm flipH="1">
            <a:off x="3886200" y="4940300"/>
            <a:ext cx="609600" cy="609600"/>
          </a:xfrm>
          <a:prstGeom prst="round1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/>
              </a:gs>
              <a:gs pos="100000">
                <a:schemeClr val="accent3"/>
              </a:gs>
            </a:gsLst>
            <a:lin ang="8100000" scaled="1"/>
            <a:tileRect/>
          </a:gradFill>
          <a:ln w="349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8" name="Round Single Corner Rectangle 12"/>
          <p:cNvGrpSpPr>
            <a:grpSpLocks/>
          </p:cNvGrpSpPr>
          <p:nvPr userDrawn="1"/>
        </p:nvGrpSpPr>
        <p:grpSpPr bwMode="auto">
          <a:xfrm>
            <a:off x="3803650" y="5540375"/>
            <a:ext cx="774700" cy="774700"/>
            <a:chOff x="2396" y="3210"/>
            <a:chExt cx="488" cy="488"/>
          </a:xfrm>
        </p:grpSpPr>
        <p:pic>
          <p:nvPicPr>
            <p:cNvPr id="9" name="Round Single Corner Rectangle 1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" y="3210"/>
              <a:ext cx="48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 rot="16200000">
              <a:off x="2457" y="3255"/>
              <a:ext cx="36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Round Single Corner Rectangle 13"/>
          <p:cNvGrpSpPr>
            <a:grpSpLocks/>
          </p:cNvGrpSpPr>
          <p:nvPr userDrawn="1"/>
        </p:nvGrpSpPr>
        <p:grpSpPr bwMode="auto">
          <a:xfrm>
            <a:off x="4486275" y="5540375"/>
            <a:ext cx="774700" cy="774700"/>
            <a:chOff x="2826" y="3210"/>
            <a:chExt cx="488" cy="488"/>
          </a:xfrm>
        </p:grpSpPr>
        <p:pic>
          <p:nvPicPr>
            <p:cNvPr id="14" name="Round Single Corner Rectangl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" y="3210"/>
              <a:ext cx="48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 rot="5400000">
              <a:off x="2889" y="3255"/>
              <a:ext cx="36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0" y="4267200"/>
            <a:ext cx="9144000" cy="158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685800" y="1752600"/>
            <a:ext cx="7772400" cy="1524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4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4400" y="3276600"/>
            <a:ext cx="7543800" cy="83820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33068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90679"/>
            <a:ext cx="8552291" cy="4733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6"/>
            <a:ext cx="855741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Modria co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90679"/>
            <a:ext cx="8552291" cy="4733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6"/>
            <a:ext cx="721068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8"/>
            <a:ext cx="9144000" cy="1009553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90679"/>
            <a:ext cx="8552291" cy="4733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6"/>
            <a:ext cx="855741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558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 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8"/>
            <a:ext cx="9144000" cy="1009553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107553"/>
            <a:ext cx="8552291" cy="471654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73678" y="160515"/>
            <a:ext cx="7174111" cy="947039"/>
          </a:xfrm>
          <a:prstGeom prst="rect">
            <a:avLst/>
          </a:prstGeom>
        </p:spPr>
        <p:txBody>
          <a:bodyPr vert="horz"/>
          <a:lstStyle>
            <a:lvl1pPr algn="l">
              <a:defRPr sz="22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2line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74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8"/>
            <a:ext cx="9144000" cy="1009553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73678" y="259957"/>
            <a:ext cx="7242691" cy="73026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3" y="1097855"/>
            <a:ext cx="4228505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09931" y="1097855"/>
            <a:ext cx="4228505" cy="472624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6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aph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ler_mark_RGB.png"/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94" y="2818809"/>
            <a:ext cx="2514600" cy="3389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8"/>
            <a:ext cx="9144000" cy="10095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73678" y="259957"/>
            <a:ext cx="7174111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83503"/>
            <a:ext cx="8552291" cy="4740597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83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8"/>
            <a:ext cx="9144000" cy="10095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73678" y="259957"/>
            <a:ext cx="7201543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37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out Foot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73678" y="259957"/>
            <a:ext cx="7201543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83503"/>
            <a:ext cx="8552291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6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without Foot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73678" y="259957"/>
            <a:ext cx="7201543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83503"/>
            <a:ext cx="8552291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87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273678" y="259957"/>
            <a:ext cx="7201543" cy="613580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83503"/>
            <a:ext cx="8552291" cy="5101792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8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Calibri" panose="020F0502020204030204" pitchFamily="34" charset="0"/>
                <a:ea typeface="ヒラギノ角ゴ Pro W3" pitchFamily="48" charset="-128"/>
              </a:defRPr>
            </a:lvl1pPr>
          </a:lstStyle>
          <a:p>
            <a:pPr>
              <a:defRPr/>
            </a:pPr>
            <a:r>
              <a:rPr lang="en-US"/>
              <a:t>2008 UN ODR WORKING GROUP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07325" y="6400800"/>
            <a:ext cx="757238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BC9EEB-35A6-4FFF-933A-FBDA45E80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465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Foo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9"/>
            <a:ext cx="9144000" cy="100955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75765"/>
            <a:ext cx="8552291" cy="4760051"/>
          </a:xfrm>
          <a:prstGeom prst="rect">
            <a:avLst/>
          </a:prstGeom>
        </p:spPr>
        <p:txBody>
          <a:bodyPr vert="horz"/>
          <a:lstStyle>
            <a:lvl1pPr marL="257175" indent="-257175">
              <a:buClr>
                <a:srgbClr val="8F9B49"/>
              </a:buClr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8"/>
            <a:ext cx="8564758" cy="696279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5"/>
          <p:cNvSpPr txBox="1">
            <a:spLocks noChangeArrowheads="1"/>
          </p:cNvSpPr>
          <p:nvPr userDrawn="1"/>
        </p:nvSpPr>
        <p:spPr bwMode="gray">
          <a:xfrm>
            <a:off x="369942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663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gray">
          <a:xfrm>
            <a:off x="3701992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</p:spTree>
    <p:extLst>
      <p:ext uri="{BB962C8B-B14F-4D97-AF65-F5344CB8AC3E}">
        <p14:creationId xmlns:p14="http://schemas.microsoft.com/office/powerpoint/2010/main" val="2294252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in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341" y="2619707"/>
            <a:ext cx="8564758" cy="13263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F548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12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341" y="2619707"/>
            <a:ext cx="8564758" cy="13263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F548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85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l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341" y="2619707"/>
            <a:ext cx="8564758" cy="13263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F548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79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ria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341" y="2619707"/>
            <a:ext cx="8564758" cy="13263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0F548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gray">
          <a:xfrm>
            <a:off x="3701992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</p:spTree>
    <p:extLst>
      <p:ext uri="{BB962C8B-B14F-4D97-AF65-F5344CB8AC3E}">
        <p14:creationId xmlns:p14="http://schemas.microsoft.com/office/powerpoint/2010/main" val="198421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footer Exec Forum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9"/>
            <a:ext cx="9144000" cy="1009553"/>
          </a:xfrm>
          <a:prstGeom prst="rect">
            <a:avLst/>
          </a:prstGeom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gray">
          <a:xfrm>
            <a:off x="3701991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7" name="Rectangle 5"/>
          <p:cNvSpPr txBox="1">
            <a:spLocks noChangeArrowheads="1"/>
          </p:cNvSpPr>
          <p:nvPr userDrawn="1"/>
        </p:nvSpPr>
        <p:spPr bwMode="gray">
          <a:xfrm>
            <a:off x="369941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37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8"/>
            <a:ext cx="881688" cy="405845"/>
          </a:xfrm>
          <a:prstGeom prst="rect">
            <a:avLst/>
          </a:prstGeom>
          <a:noFill/>
        </p:spPr>
      </p:pic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273679" y="259957"/>
            <a:ext cx="6267233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479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7938" y="4857750"/>
            <a:ext cx="9151938" cy="11969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" name="Picture 13" descr="modria_logo_w.png"/>
          <p:cNvPicPr>
            <a:picLocks noChangeAspect="1"/>
          </p:cNvPicPr>
          <p:nvPr userDrawn="1"/>
        </p:nvPicPr>
        <p:blipFill>
          <a:blip r:embed="rId2"/>
          <a:srcRect l="32086" t="24001" b="26183"/>
          <a:stretch>
            <a:fillRect/>
          </a:stretch>
        </p:blipFill>
        <p:spPr bwMode="auto">
          <a:xfrm>
            <a:off x="2555875" y="4967288"/>
            <a:ext cx="426085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3"/>
          <p:cNvSpPr>
            <a:spLocks noGrp="1"/>
          </p:cNvSpPr>
          <p:nvPr>
            <p:ph type="body" sz="half" idx="10"/>
          </p:nvPr>
        </p:nvSpPr>
        <p:spPr>
          <a:xfrm>
            <a:off x="2602651" y="6300739"/>
            <a:ext cx="3961024" cy="4324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modria_logo.png"/>
          <p:cNvPicPr>
            <a:picLocks noChangeAspect="1"/>
          </p:cNvPicPr>
          <p:nvPr userDrawn="1"/>
        </p:nvPicPr>
        <p:blipFill>
          <a:blip r:embed="rId3"/>
          <a:srcRect r="69091"/>
          <a:stretch>
            <a:fillRect/>
          </a:stretch>
        </p:blipFill>
        <p:spPr>
          <a:xfrm>
            <a:off x="3229647" y="324784"/>
            <a:ext cx="2769787" cy="26249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02550"/>
          </a:xfrm>
          <a:prstGeom prst="rect">
            <a:avLst/>
          </a:prstGeom>
          <a:gradFill flip="none" rotWithShape="1">
            <a:gsLst>
              <a:gs pos="10000">
                <a:srgbClr val="FF66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0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0104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28637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400800"/>
            <a:ext cx="9144000" cy="158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Calibri" panose="020F0502020204030204" pitchFamily="34" charset="0"/>
                <a:ea typeface="ヒラギノ角ゴ Pro W3" pitchFamily="48" charset="-128"/>
              </a:defRPr>
            </a:lvl1pPr>
          </a:lstStyle>
          <a:p>
            <a:pPr>
              <a:defRPr/>
            </a:pPr>
            <a:r>
              <a:rPr lang="en-US"/>
              <a:t>2008 UN ODR WORKING GROUP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619C2A-E876-4380-8E89-279AFDEE4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4975" y="369888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3200" b="1" i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US" sz="3200" b="1" i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40957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15639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244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  <a:endParaRPr lang="en-US">
              <a:solidFill>
                <a:srgbClr val="2A7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1207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7244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7873320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510028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7244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7653403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y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800">
                <a:latin typeface="Calibri" pitchFamily="34" charset="0"/>
                <a:cs typeface="Calibri" pitchFamily="34" charset="0"/>
              </a:defRPr>
            </a:lvl1pPr>
            <a:lvl2pPr>
              <a:spcBef>
                <a:spcPts val="0"/>
              </a:spcBef>
              <a:defRPr sz="2400">
                <a:latin typeface="Calibri" pitchFamily="34" charset="0"/>
                <a:cs typeface="Calibri" pitchFamily="34" charset="0"/>
              </a:defRPr>
            </a:lvl2pPr>
            <a:lvl3pPr>
              <a:spcBef>
                <a:spcPts val="0"/>
              </a:spcBef>
              <a:defRPr sz="2000">
                <a:latin typeface="Calibri" pitchFamily="34" charset="0"/>
                <a:cs typeface="Calibri" pitchFamily="34" charset="0"/>
              </a:defRPr>
            </a:lvl3pPr>
            <a:lvl4pPr>
              <a:spcBef>
                <a:spcPts val="0"/>
              </a:spcBef>
              <a:defRPr sz="1800">
                <a:latin typeface="Calibri" pitchFamily="34" charset="0"/>
                <a:cs typeface="Calibri" pitchFamily="34" charset="0"/>
              </a:defRPr>
            </a:lvl4pPr>
            <a:lvl5pPr>
              <a:spcBef>
                <a:spcPts val="0"/>
              </a:spcBef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500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7938" y="4857750"/>
            <a:ext cx="9151938" cy="11969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" name="Picture 13" descr="modria_logo_w.png"/>
          <p:cNvPicPr>
            <a:picLocks noChangeAspect="1"/>
          </p:cNvPicPr>
          <p:nvPr userDrawn="1"/>
        </p:nvPicPr>
        <p:blipFill>
          <a:blip r:embed="rId2"/>
          <a:srcRect l="32086" t="24001" b="26183"/>
          <a:stretch>
            <a:fillRect/>
          </a:stretch>
        </p:blipFill>
        <p:spPr bwMode="auto">
          <a:xfrm>
            <a:off x="2555875" y="4967288"/>
            <a:ext cx="426085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3"/>
          <p:cNvSpPr>
            <a:spLocks noGrp="1"/>
          </p:cNvSpPr>
          <p:nvPr>
            <p:ph type="body" sz="half" idx="10"/>
          </p:nvPr>
        </p:nvSpPr>
        <p:spPr>
          <a:xfrm>
            <a:off x="2602651" y="6300739"/>
            <a:ext cx="3961024" cy="4324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modria_logo.png"/>
          <p:cNvPicPr>
            <a:picLocks noChangeAspect="1"/>
          </p:cNvPicPr>
          <p:nvPr userDrawn="1"/>
        </p:nvPicPr>
        <p:blipFill>
          <a:blip r:embed="rId3"/>
          <a:srcRect r="69091"/>
          <a:stretch>
            <a:fillRect/>
          </a:stretch>
        </p:blipFill>
        <p:spPr>
          <a:xfrm>
            <a:off x="3229647" y="324784"/>
            <a:ext cx="2769787" cy="26249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02550"/>
          </a:xfrm>
          <a:prstGeom prst="rect">
            <a:avLst/>
          </a:prstGeom>
          <a:gradFill flip="none" rotWithShape="1">
            <a:gsLst>
              <a:gs pos="10000">
                <a:srgbClr val="FF66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68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0104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172670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4975" y="369888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3200" b="1" i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US" sz="3200" b="1" i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76351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15163" y="1935912"/>
            <a:ext cx="6425214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715163" y="3184089"/>
            <a:ext cx="6400800" cy="82854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400" kern="1200" baseline="0" dirty="0" smtClean="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Name, Title - Date</a:t>
            </a:r>
          </a:p>
        </p:txBody>
      </p:sp>
      <p:pic>
        <p:nvPicPr>
          <p:cNvPr id="10" name="Picture 9" descr="header.jp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57346"/>
            <a:ext cx="9144000" cy="1800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123" y="4096411"/>
            <a:ext cx="1648373" cy="758755"/>
          </a:xfrm>
          <a:prstGeom prst="rect">
            <a:avLst/>
          </a:prstGeom>
          <a:noFill/>
        </p:spPr>
      </p:pic>
      <p:pic>
        <p:nvPicPr>
          <p:cNvPr id="11" name="Picture 10" descr="header.jp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0"/>
            <a:ext cx="9144000" cy="18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5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96395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7244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  <a:endParaRPr lang="en-US">
              <a:solidFill>
                <a:srgbClr val="2A7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47288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7244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4346060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7559218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724400" y="6477000"/>
            <a:ext cx="373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4423221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y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800">
                <a:latin typeface="Calibri" pitchFamily="34" charset="0"/>
                <a:cs typeface="Calibri" pitchFamily="34" charset="0"/>
              </a:defRPr>
            </a:lvl1pPr>
            <a:lvl2pPr>
              <a:spcBef>
                <a:spcPts val="0"/>
              </a:spcBef>
              <a:defRPr sz="2400">
                <a:latin typeface="Calibri" pitchFamily="34" charset="0"/>
                <a:cs typeface="Calibri" pitchFamily="34" charset="0"/>
              </a:defRPr>
            </a:lvl2pPr>
            <a:lvl3pPr>
              <a:spcBef>
                <a:spcPts val="0"/>
              </a:spcBef>
              <a:defRPr sz="2000">
                <a:latin typeface="Calibri" pitchFamily="34" charset="0"/>
                <a:cs typeface="Calibri" pitchFamily="34" charset="0"/>
              </a:defRPr>
            </a:lvl3pPr>
            <a:lvl4pPr>
              <a:spcBef>
                <a:spcPts val="0"/>
              </a:spcBef>
              <a:defRPr sz="1800">
                <a:latin typeface="Calibri" pitchFamily="34" charset="0"/>
                <a:cs typeface="Calibri" pitchFamily="34" charset="0"/>
              </a:defRPr>
            </a:lvl4pPr>
            <a:lvl5pPr>
              <a:spcBef>
                <a:spcPts val="0"/>
              </a:spcBef>
              <a:defRPr sz="16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791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CD137-E2A9-427B-B0CB-170BEEA73DC3}" type="datetimeFigureOut">
              <a:rPr lang="en-US"/>
              <a:pPr>
                <a:defRPr/>
              </a:pPr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B15B-3AD6-4458-8479-302A8AE49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ader.jp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57346"/>
            <a:ext cx="9144000" cy="1800655"/>
          </a:xfrm>
          <a:prstGeom prst="rect">
            <a:avLst/>
          </a:prstGeom>
        </p:spPr>
      </p:pic>
      <p:pic>
        <p:nvPicPr>
          <p:cNvPr id="11" name="Picture 10" descr="header.jp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0"/>
            <a:ext cx="9144000" cy="18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747"/>
            <a:ext cx="9144000" cy="17177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15163" y="2082705"/>
            <a:ext cx="6425214" cy="1143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12" name="Picture 11" descr="footer.jpg"/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767587"/>
            <a:ext cx="9144000" cy="1717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487" y="5204848"/>
            <a:ext cx="1648373" cy="758755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Gray">
          <a:xfrm>
            <a:off x="715163" y="3340704"/>
            <a:ext cx="6400800" cy="82854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None/>
              <a:tabLst/>
              <a:defRPr lang="en-US" sz="1400" kern="1200" baseline="0" dirty="0" smtClean="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106170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od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48448"/>
            <a:ext cx="9144000" cy="1009553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369940" y="6475800"/>
            <a:ext cx="8032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90679"/>
            <a:ext cx="8552291" cy="4733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6"/>
            <a:ext cx="721068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6252387"/>
            <a:ext cx="881688" cy="40584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33" y="244020"/>
            <a:ext cx="1362502" cy="6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9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90679"/>
            <a:ext cx="8552291" cy="4733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6"/>
            <a:ext cx="855741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9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gray">
          <a:xfrm>
            <a:off x="3701990" y="6486940"/>
            <a:ext cx="1713391" cy="30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© Tyler Technologies 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8804" y="1090679"/>
            <a:ext cx="8552291" cy="473342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8F9B49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  <a:lvl2pPr>
              <a:buClr>
                <a:srgbClr val="8F9B49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2pPr>
            <a:lvl3pPr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3678" y="259956"/>
            <a:ext cx="8557417" cy="715915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8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89916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65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1762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4213" indent="-1666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46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eader.jpg"/>
          <p:cNvPicPr>
            <a:picLocks noChangeAspect="1"/>
          </p:cNvPicPr>
          <p:nvPr/>
        </p:nvPicPr>
        <p:blipFill>
          <a:blip r:embed="rId26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30098"/>
            <a:ext cx="9144000" cy="11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9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  <p:sldLayoutId id="2147483864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8739188" y="0"/>
            <a:ext cx="414337" cy="6867525"/>
          </a:xfrm>
          <a:prstGeom prst="rect">
            <a:avLst/>
          </a:prstGeom>
          <a:gradFill flip="none" rotWithShape="1">
            <a:gsLst>
              <a:gs pos="0">
                <a:srgbClr val="737D80"/>
              </a:gs>
              <a:gs pos="100000">
                <a:schemeClr val="bg1">
                  <a:lumMod val="85000"/>
                </a:schemeClr>
              </a:gs>
            </a:gsLst>
            <a:lin ang="1602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-4516"/>
            <a:ext cx="9155723" cy="852487"/>
          </a:xfrm>
          <a:prstGeom prst="rect">
            <a:avLst/>
          </a:prstGeom>
          <a:solidFill>
            <a:srgbClr val="BAAD8D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5248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3825" y="6537325"/>
            <a:ext cx="627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120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8750300" y="6419637"/>
            <a:ext cx="381000" cy="32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defRPr/>
            </a:pPr>
            <a:fld id="{DFBF6A63-A770-2047-A009-27D700389C24}" type="slidenum">
              <a:rPr lang="en-US" sz="1200" i="0">
                <a:solidFill>
                  <a:schemeClr val="bg1"/>
                </a:solidFill>
              </a:rPr>
              <a:pPr algn="ctr">
                <a:lnSpc>
                  <a:spcPct val="140000"/>
                </a:lnSpc>
                <a:spcBef>
                  <a:spcPct val="20000"/>
                </a:spcBef>
                <a:defRPr/>
              </a:pPr>
              <a:t>‹#›</a:t>
            </a:fld>
            <a:endParaRPr lang="en-US" sz="1200" i="0" dirty="0">
              <a:solidFill>
                <a:schemeClr val="bg1"/>
              </a:solidFill>
              <a:latin typeface="Times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 rot="10800000">
            <a:off x="222250" y="6540500"/>
            <a:ext cx="68897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 descr="modria_logo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66165" y="6414557"/>
            <a:ext cx="1184543" cy="346987"/>
          </a:xfrm>
          <a:prstGeom prst="rect">
            <a:avLst/>
          </a:prstGeom>
        </p:spPr>
      </p:pic>
      <p:pic>
        <p:nvPicPr>
          <p:cNvPr id="17" name="Picture 9" descr="logo_no_cir.png"/>
          <p:cNvPicPr>
            <a:picLocks noChangeAspect="1"/>
          </p:cNvPicPr>
          <p:nvPr userDrawn="1"/>
        </p:nvPicPr>
        <p:blipFill>
          <a:blip r:embed="rId12">
            <a:alphaModFix amt="25000"/>
          </a:blip>
          <a:srcRect/>
          <a:stretch>
            <a:fillRect/>
          </a:stretch>
        </p:blipFill>
        <p:spPr bwMode="auto">
          <a:xfrm>
            <a:off x="8534400" y="86706"/>
            <a:ext cx="548573" cy="67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41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</p:sldLayoutIdLst>
  <p:transition spd="med">
    <p:fade/>
  </p:transition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0000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0000"/>
          </a:solidFill>
          <a:latin typeface="+mn-lt"/>
          <a:ea typeface="ＭＳ Ｐゴシック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8739188" y="0"/>
            <a:ext cx="414337" cy="6867525"/>
          </a:xfrm>
          <a:prstGeom prst="rect">
            <a:avLst/>
          </a:prstGeom>
          <a:gradFill flip="none" rotWithShape="1">
            <a:gsLst>
              <a:gs pos="0">
                <a:srgbClr val="737D80"/>
              </a:gs>
              <a:gs pos="100000">
                <a:schemeClr val="bg1">
                  <a:lumMod val="85000"/>
                </a:schemeClr>
              </a:gs>
            </a:gsLst>
            <a:lin ang="1602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-4516"/>
            <a:ext cx="9155723" cy="852487"/>
          </a:xfrm>
          <a:prstGeom prst="rect">
            <a:avLst/>
          </a:prstGeom>
          <a:solidFill>
            <a:srgbClr val="BAAD8D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5248"/>
            <a:ext cx="701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3825" y="6537325"/>
            <a:ext cx="627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120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8750300" y="6419637"/>
            <a:ext cx="381000" cy="32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defRPr/>
            </a:pPr>
            <a:fld id="{DFBF6A63-A770-2047-A009-27D700389C24}" type="slidenum">
              <a:rPr lang="en-US" sz="1200" i="0">
                <a:solidFill>
                  <a:schemeClr val="bg1"/>
                </a:solidFill>
              </a:rPr>
              <a:pPr algn="ctr">
                <a:lnSpc>
                  <a:spcPct val="140000"/>
                </a:lnSpc>
                <a:spcBef>
                  <a:spcPct val="20000"/>
                </a:spcBef>
                <a:defRPr/>
              </a:pPr>
              <a:t>‹#›</a:t>
            </a:fld>
            <a:endParaRPr lang="en-US" sz="1200" i="0" dirty="0">
              <a:solidFill>
                <a:schemeClr val="bg1"/>
              </a:solidFill>
              <a:latin typeface="Times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 rot="10800000">
            <a:off x="222250" y="6540500"/>
            <a:ext cx="688975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 descr="modria_logo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66165" y="6414557"/>
            <a:ext cx="1184543" cy="346987"/>
          </a:xfrm>
          <a:prstGeom prst="rect">
            <a:avLst/>
          </a:prstGeom>
        </p:spPr>
      </p:pic>
      <p:pic>
        <p:nvPicPr>
          <p:cNvPr id="17" name="Picture 9" descr="logo_no_cir.png"/>
          <p:cNvPicPr>
            <a:picLocks noChangeAspect="1"/>
          </p:cNvPicPr>
          <p:nvPr userDrawn="1"/>
        </p:nvPicPr>
        <p:blipFill>
          <a:blip r:embed="rId13">
            <a:alphaModFix amt="25000"/>
          </a:blip>
          <a:srcRect/>
          <a:stretch>
            <a:fillRect/>
          </a:stretch>
        </p:blipFill>
        <p:spPr bwMode="auto">
          <a:xfrm>
            <a:off x="8534400" y="86706"/>
            <a:ext cx="548573" cy="67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27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</p:sldLayoutIdLst>
  <p:transition spd="med">
    <p:fade/>
  </p:transition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News Gothic MT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0000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rgbClr val="000000"/>
          </a:solidFill>
          <a:latin typeface="+mn-lt"/>
          <a:ea typeface="ＭＳ Ｐゴシック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596900" y="1095375"/>
            <a:ext cx="7772400" cy="287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rgbClr val="000099"/>
                </a:solidFill>
              </a:rPr>
              <a:t>Online Dispute Resolution:</a:t>
            </a:r>
          </a:p>
          <a:p>
            <a:pPr algn="ctr">
              <a:lnSpc>
                <a:spcPct val="90000"/>
              </a:lnSpc>
            </a:pPr>
            <a:r>
              <a:rPr lang="en-US" altLang="en-US" sz="2800" b="1" dirty="0">
                <a:solidFill>
                  <a:srgbClr val="000099"/>
                </a:solidFill>
              </a:rPr>
              <a:t>The State of the Art</a:t>
            </a:r>
          </a:p>
          <a:p>
            <a:pPr algn="ctr">
              <a:lnSpc>
                <a:spcPct val="90000"/>
              </a:lnSpc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altLang="en-US" sz="2400" dirty="0">
                <a:solidFill>
                  <a:srgbClr val="000099"/>
                </a:solidFill>
              </a:rPr>
              <a:t>Colin Rule </a:t>
            </a:r>
          </a:p>
          <a:p>
            <a:pPr algn="ctr">
              <a:lnSpc>
                <a:spcPct val="90000"/>
              </a:lnSpc>
            </a:pPr>
            <a:r>
              <a:rPr lang="en-US" altLang="en-US" sz="2400" dirty="0">
                <a:solidFill>
                  <a:srgbClr val="000099"/>
                </a:solidFill>
              </a:rPr>
              <a:t>Pepperdine Straus</a:t>
            </a:r>
          </a:p>
          <a:p>
            <a:pPr algn="ctr">
              <a:lnSpc>
                <a:spcPct val="90000"/>
              </a:lnSpc>
            </a:pPr>
            <a:r>
              <a:rPr lang="en-US" altLang="en-US" sz="2400" dirty="0">
                <a:solidFill>
                  <a:srgbClr val="000099"/>
                </a:solidFill>
              </a:rPr>
              <a:t>January 9,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5138" y="277813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5" tIns="44443" rIns="90475" bIns="44443"/>
          <a:lstStyle/>
          <a:p>
            <a:r>
              <a:rPr lang="en-US" altLang="en-US"/>
              <a:t>Common (but not all) ODR Types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357563" y="1778000"/>
            <a:ext cx="51323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1313" indent="-165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7525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213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8838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160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732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04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76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Problem Diagnosis</a:t>
            </a:r>
            <a:br>
              <a:rPr lang="en-US" altLang="en-US" sz="2400">
                <a:latin typeface="Calibri" panose="020F0502020204030204" pitchFamily="34" charset="0"/>
              </a:rPr>
            </a:br>
            <a:r>
              <a:rPr lang="en-US" altLang="en-US" sz="1400">
                <a:latin typeface="Calibri" panose="020F0502020204030204" pitchFamily="34" charset="0"/>
              </a:rPr>
              <a:t>An automated process that provides buyers and sellers key information and sets reasonable expectations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357563" y="2778125"/>
            <a:ext cx="5410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1313" indent="-165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7525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213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8838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160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732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04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76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Direct Negotiation</a:t>
            </a:r>
            <a:br>
              <a:rPr lang="en-US" altLang="en-US" sz="2400" b="1">
                <a:latin typeface="Calibri" panose="020F0502020204030204" pitchFamily="34" charset="0"/>
              </a:rPr>
            </a:br>
            <a:r>
              <a:rPr lang="en-US" altLang="en-US" sz="1400">
                <a:latin typeface="Calibri" panose="020F0502020204030204" pitchFamily="34" charset="0"/>
              </a:rPr>
              <a:t>A tool that enables disputants to communicate directly through a web forum in an attempt to reach agreement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348038" y="3721100"/>
            <a:ext cx="5707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1313" indent="-165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7525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213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8838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160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732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04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76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Mediation</a:t>
            </a:r>
            <a:br>
              <a:rPr lang="en-US" altLang="en-US" sz="2400">
                <a:latin typeface="Calibri" panose="020F0502020204030204" pitchFamily="34" charset="0"/>
              </a:rPr>
            </a:br>
            <a:r>
              <a:rPr lang="en-US" altLang="en-US" sz="1400">
                <a:latin typeface="Calibri" panose="020F0502020204030204" pitchFamily="34" charset="0"/>
              </a:rPr>
              <a:t>A process in which an impartial third party joins the discussion between the disputants to help them find resolution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367088" y="4683125"/>
            <a:ext cx="56880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1313" indent="-165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7525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213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8838" indent="-174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160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732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04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7638" indent="-174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Evaluation</a:t>
            </a:r>
            <a:br>
              <a:rPr lang="en-US" altLang="en-US" sz="2400">
                <a:latin typeface="Calibri" panose="020F0502020204030204" pitchFamily="34" charset="0"/>
              </a:rPr>
            </a:br>
            <a:r>
              <a:rPr lang="en-US" altLang="en-US" sz="1400">
                <a:latin typeface="Calibri" panose="020F0502020204030204" pitchFamily="34" charset="0"/>
              </a:rPr>
              <a:t>The endpoint for ODR, where a neutral hears both sides of the dispute and then renders a decision that is binding on both sides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en-US" sz="1400">
              <a:latin typeface="Calibri" panose="020F0502020204030204" pitchFamily="34" charset="0"/>
            </a:endParaRPr>
          </a:p>
        </p:txBody>
      </p:sp>
      <p:graphicFrame>
        <p:nvGraphicFramePr>
          <p:cNvPr id="22535" name="Object 8"/>
          <p:cNvGraphicFramePr>
            <a:graphicFrameLocks noChangeAspect="1"/>
          </p:cNvGraphicFramePr>
          <p:nvPr/>
        </p:nvGraphicFramePr>
        <p:xfrm>
          <a:off x="317500" y="1752600"/>
          <a:ext cx="2970213" cy="388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565079" imgH="8584127" progId="Photoshop.Image.7">
                  <p:embed/>
                </p:oleObj>
              </mc:Choice>
              <mc:Fallback>
                <p:oleObj name="Image" r:id="rId2" imgW="6565079" imgH="8584127" progId="Photoshop.Image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752600"/>
                        <a:ext cx="2970213" cy="388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57225" y="322263"/>
            <a:ext cx="8001000" cy="5715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38225" y="703263"/>
            <a:ext cx="487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Futura Md BT" pitchFamily="34" charset="0"/>
              </a:rPr>
              <a:t>ODR Advantages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62025" y="1373188"/>
            <a:ext cx="556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Asynchonous interaction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- “cooling” distance</a:t>
            </a:r>
            <a:br>
              <a:rPr lang="en-US" altLang="en-US" sz="2400">
                <a:latin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</a:rPr>
              <a:t>- you don’t have to react immediately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Pre-communication re-framing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Concurrent caucusing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Archived communication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- re-usable language</a:t>
            </a:r>
            <a:br>
              <a:rPr lang="en-US" altLang="en-US" sz="2400">
                <a:latin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</a:rPr>
              <a:t>- text-based interaction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Automated procedures (the “fourth side”)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i="1">
                <a:latin typeface="Times New Roman" panose="02020603050405020304" pitchFamily="18" charset="0"/>
              </a:rPr>
              <a:t> </a:t>
            </a:r>
            <a:br>
              <a:rPr lang="en-US" altLang="en-US" sz="2400">
                <a:latin typeface="Times New Roman" panose="02020603050405020304" pitchFamily="18" charset="0"/>
              </a:rPr>
            </a:br>
            <a:endParaRPr lang="en-US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438150"/>
            <a:ext cx="8001000" cy="5715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66800" y="81915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Futura Md BT" pitchFamily="34" charset="0"/>
              </a:rPr>
              <a:t>ODR Disadvantages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90600" y="1489075"/>
            <a:ext cx="640080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“ODR” is a bad acronym (too late)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Online, you lose important information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- body language</a:t>
            </a:r>
            <a:br>
              <a:rPr lang="en-US" altLang="en-US" sz="2400">
                <a:latin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</a:rPr>
              <a:t>- non-verbal cues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It’s easy for people to drop out or stonewall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People are more strategic online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- more likely to lie</a:t>
            </a:r>
            <a:br>
              <a:rPr lang="en-US" altLang="en-US" sz="2400">
                <a:latin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</a:rPr>
              <a:t>- less trusting of information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Privacy and confidentiality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i="1">
                <a:latin typeface="Times New Roman" panose="02020603050405020304" pitchFamily="18" charset="0"/>
              </a:rPr>
              <a:t> </a:t>
            </a:r>
            <a:br>
              <a:rPr lang="en-US" altLang="en-US" sz="2400">
                <a:latin typeface="Times New Roman" panose="02020603050405020304" pitchFamily="18" charset="0"/>
              </a:rPr>
            </a:b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9718-CDEE-44B1-9E2B-D8B513FB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Mediator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8B17E-6AFC-4A39-B512-515165B85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Pretend you are an online mediator for OnlineMediators.com. You receive a case assignment and when you log in to the thread to get started to see the following chain of messages. What would your first posting be in this situation?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Complainant</a:t>
            </a:r>
          </a:p>
          <a:p>
            <a:pPr marL="0" indent="0">
              <a:buNone/>
            </a:pPr>
            <a:r>
              <a:rPr lang="en-US" dirty="0"/>
              <a:t>Hello. My name is Charles Lim. I was given the login to this web page by the case administrator at OnlineMediators.com. I worked as an book keeper for Peter Chua but never received payment for the services I rendered. I am eager to get this issue resolved as quickly as possible.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69CED-8951-4ACB-90DB-6B81F2AD7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2008 UN ODR WORKING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EDF0E-4D72-498B-A657-6F980D271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619C2A-E876-4380-8E89-279AFDEE496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6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9718-CDEE-44B1-9E2B-D8B513FB9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Mediator Scenario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8B17E-6AFC-4A39-B512-515165B85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Respondent</a:t>
            </a:r>
          </a:p>
          <a:p>
            <a:pPr marL="0" indent="0">
              <a:buNone/>
            </a:pPr>
            <a:r>
              <a:rPr lang="en-US" sz="2000" dirty="0"/>
              <a:t>My name is Peter Chua. I just received an email that I've been asked to participate in this online mediation -- I was surprised. I clicked the link in the email and it brought me here. I've never been in a mediation before. I did employ Charles Lim, but the work he did was not acceptable, that was why he was not paid. I've never been in a process like this before. How is this supposed to work?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Complainant</a:t>
            </a:r>
          </a:p>
          <a:p>
            <a:pPr marL="0" indent="0">
              <a:buNone/>
            </a:pPr>
            <a:r>
              <a:rPr lang="en-US" sz="2000" dirty="0"/>
              <a:t>Peter, it is not true that my work was substandard. As I explained to you, I followed all of the best practice accounting standards. Please do not present that false information to the mediator.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Respondent</a:t>
            </a:r>
          </a:p>
          <a:p>
            <a:pPr marL="0" indent="0">
              <a:buNone/>
            </a:pPr>
            <a:r>
              <a:rPr lang="en-US" sz="2000" dirty="0"/>
              <a:t>If the mediator does even a cursory investigation she will quickly see that the work was in fact not acceptable, and she will decide in my favor.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69CED-8951-4ACB-90DB-6B81F2AD7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2008 UN ODR WORKING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EDF0E-4D72-498B-A657-6F980D271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619C2A-E876-4380-8E89-279AFDEE496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2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133350" y="204788"/>
            <a:ext cx="8991600" cy="595312"/>
          </a:xfrm>
        </p:spPr>
        <p:txBody>
          <a:bodyPr/>
          <a:lstStyle/>
          <a:p>
            <a:r>
              <a:rPr lang="en-US" altLang="en-US" dirty="0"/>
              <a:t>Agenda / 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28625" y="831850"/>
            <a:ext cx="8229600" cy="526732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 Introduction to ODR</a:t>
            </a:r>
          </a:p>
          <a:p>
            <a:r>
              <a:rPr lang="en-US" altLang="en-US"/>
              <a:t> Advantages / Disadvantages</a:t>
            </a:r>
          </a:p>
          <a:p>
            <a:r>
              <a:rPr lang="en-US" altLang="en-US"/>
              <a:t> Where we’ve come from</a:t>
            </a:r>
          </a:p>
          <a:p>
            <a:r>
              <a:rPr lang="en-US" altLang="en-US"/>
              <a:t> Where we’re going</a:t>
            </a:r>
          </a:p>
          <a:p>
            <a:r>
              <a:rPr lang="en-US" altLang="en-US"/>
              <a:t> Simulation: you be the online mediator</a:t>
            </a:r>
          </a:p>
          <a:p>
            <a:r>
              <a:rPr lang="en-US" altLang="en-US"/>
              <a:t> Current providers</a:t>
            </a:r>
          </a:p>
          <a:p>
            <a:r>
              <a:rPr lang="en-US" altLang="en-US"/>
              <a:t> Discuss Systems Design Project/Paper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674688" y="336550"/>
            <a:ext cx="8469312" cy="595313"/>
          </a:xfrm>
        </p:spPr>
        <p:txBody>
          <a:bodyPr/>
          <a:lstStyle/>
          <a:p>
            <a:r>
              <a:rPr lang="en-US" altLang="en-US"/>
              <a:t>Acronyms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96888" y="1100138"/>
            <a:ext cx="6934200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Dispute Resolution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ADR, AAA, ABA, ACR, CPR, etc.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Technology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ODR, UI, HTML, PHP, etc.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International Organizations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WIPO, ICANN, UNECE, BBB, etc.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 If you don’t know what something is,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latin typeface="Times New Roman" panose="02020603050405020304" pitchFamily="18" charset="0"/>
              </a:rPr>
              <a:t>please don’t hesitate to ask!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200" i="1">
                <a:latin typeface="Times New Roman" panose="02020603050405020304" pitchFamily="18" charset="0"/>
              </a:rPr>
              <a:t> </a:t>
            </a:r>
            <a:br>
              <a:rPr lang="en-US" altLang="en-US" sz="2200">
                <a:latin typeface="Times New Roman" panose="02020603050405020304" pitchFamily="18" charset="0"/>
              </a:rPr>
            </a:br>
            <a:endParaRPr lang="en-US" altLang="en-US" sz="2000">
              <a:latin typeface="Times New Roman" panose="02020603050405020304" pitchFamily="18" charset="0"/>
            </a:endParaRP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15557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0"/>
            <a:ext cx="35766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3"/>
          <p:cNvSpPr>
            <a:spLocks noGrp="1"/>
          </p:cNvSpPr>
          <p:nvPr>
            <p:ph type="title" idx="4294967295"/>
          </p:nvPr>
        </p:nvSpPr>
        <p:spPr>
          <a:xfrm>
            <a:off x="420688" y="361950"/>
            <a:ext cx="4795837" cy="687388"/>
          </a:xfrm>
        </p:spPr>
        <p:txBody>
          <a:bodyPr/>
          <a:lstStyle/>
          <a:p>
            <a:pPr algn="ctr"/>
            <a:r>
              <a:rPr lang="en-US" altLang="en-US" sz="3600"/>
              <a:t>What is ODR?</a:t>
            </a:r>
          </a:p>
        </p:txBody>
      </p:sp>
      <p:sp>
        <p:nvSpPr>
          <p:cNvPr id="16388" name="Slide Number Placeholder 5"/>
          <p:cNvSpPr txBox="1">
            <a:spLocks noGrp="1"/>
          </p:cNvSpPr>
          <p:nvPr/>
        </p:nvSpPr>
        <p:spPr bwMode="auto">
          <a:xfrm>
            <a:off x="8534400" y="640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13C1D248-A6AB-4073-9F18-CC84F7E4276D}" type="slidenum">
              <a:rPr lang="en-US" altLang="en-US" sz="1200" b="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4</a:t>
            </a:fld>
            <a:endParaRPr lang="en-US" altLang="en-US" sz="1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Footer Placeholder 6"/>
          <p:cNvSpPr txBox="1">
            <a:spLocks noGrp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 dirty="0">
              <a:solidFill>
                <a:schemeClr val="bg1"/>
              </a:solidFill>
              <a:latin typeface="Calibri" panose="020F0502020204030204" pitchFamily="34" charset="0"/>
              <a:ea typeface="ヒラギノ角ゴ Pro W3" pitchFamily="48" charset="-128"/>
            </a:endParaRP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636588"/>
            <a:ext cx="35766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1"/>
          <a:stretch>
            <a:fillRect/>
          </a:stretch>
        </p:blipFill>
        <p:spPr bwMode="auto">
          <a:xfrm>
            <a:off x="5567363" y="4429125"/>
            <a:ext cx="357663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728663" y="1677988"/>
            <a:ext cx="422275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 dirty="0"/>
              <a:t>Online Dispute Resolution (ODR) is the use of information and communications technology to help disputants find resolution to their disputes.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0"/>
            <a:ext cx="35766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3"/>
          <p:cNvSpPr>
            <a:spLocks noGrp="1"/>
          </p:cNvSpPr>
          <p:nvPr>
            <p:ph type="title" idx="4294967295"/>
          </p:nvPr>
        </p:nvSpPr>
        <p:spPr>
          <a:xfrm>
            <a:off x="420688" y="361950"/>
            <a:ext cx="4795837" cy="687388"/>
          </a:xfrm>
        </p:spPr>
        <p:txBody>
          <a:bodyPr/>
          <a:lstStyle/>
          <a:p>
            <a:pPr algn="ctr"/>
            <a:r>
              <a:rPr lang="en-US" altLang="en-US" sz="3600"/>
              <a:t>What is ODR?</a:t>
            </a:r>
          </a:p>
        </p:txBody>
      </p:sp>
      <p:sp>
        <p:nvSpPr>
          <p:cNvPr id="18436" name="Slide Number Placeholder 5"/>
          <p:cNvSpPr txBox="1">
            <a:spLocks noGrp="1"/>
          </p:cNvSpPr>
          <p:nvPr/>
        </p:nvSpPr>
        <p:spPr bwMode="auto">
          <a:xfrm>
            <a:off x="8534400" y="640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1CDD3EF0-3635-4BD6-96F0-860C6A455689}" type="slidenum">
              <a:rPr lang="en-US" altLang="en-US" sz="1200" b="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5</a:t>
            </a:fld>
            <a:endParaRPr lang="en-US" altLang="en-US" sz="1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Footer Placeholder 6"/>
          <p:cNvSpPr txBox="1">
            <a:spLocks noGrp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 dirty="0">
              <a:solidFill>
                <a:schemeClr val="bg1"/>
              </a:solidFill>
              <a:latin typeface="Calibri" panose="020F0502020204030204" pitchFamily="34" charset="0"/>
              <a:ea typeface="ヒラギノ角ゴ Pro W3" pitchFamily="48" charset="-128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636588"/>
            <a:ext cx="35766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1"/>
          <a:stretch>
            <a:fillRect/>
          </a:stretch>
        </p:blipFill>
        <p:spPr bwMode="auto">
          <a:xfrm>
            <a:off x="5567363" y="4429125"/>
            <a:ext cx="357663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28663" y="1677988"/>
            <a:ext cx="422275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/>
              <a:t>Online Dispute Resolution (ODR) is the use of information and communications technology to help </a:t>
            </a:r>
            <a:r>
              <a:rPr lang="en-US" altLang="en-US" sz="2800" b="1"/>
              <a:t>parties manage, transform, and resolve their conflicts.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0"/>
            <a:ext cx="35766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3"/>
          <p:cNvSpPr>
            <a:spLocks noGrp="1"/>
          </p:cNvSpPr>
          <p:nvPr>
            <p:ph type="title" idx="4294967295"/>
          </p:nvPr>
        </p:nvSpPr>
        <p:spPr>
          <a:xfrm>
            <a:off x="420688" y="361950"/>
            <a:ext cx="4795837" cy="687388"/>
          </a:xfrm>
        </p:spPr>
        <p:txBody>
          <a:bodyPr/>
          <a:lstStyle/>
          <a:p>
            <a:pPr algn="ctr"/>
            <a:r>
              <a:rPr lang="en-US" altLang="en-US" sz="3600"/>
              <a:t>What is ODR?</a:t>
            </a:r>
          </a:p>
        </p:txBody>
      </p:sp>
      <p:sp>
        <p:nvSpPr>
          <p:cNvPr id="18436" name="Slide Number Placeholder 5"/>
          <p:cNvSpPr txBox="1">
            <a:spLocks noGrp="1"/>
          </p:cNvSpPr>
          <p:nvPr/>
        </p:nvSpPr>
        <p:spPr bwMode="auto">
          <a:xfrm>
            <a:off x="8534400" y="640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1CDD3EF0-3635-4BD6-96F0-860C6A455689}" type="slidenum">
              <a:rPr lang="en-US" altLang="en-US" sz="1200" b="1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6</a:t>
            </a:fld>
            <a:endParaRPr lang="en-US" altLang="en-US" sz="1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Footer Placeholder 6"/>
          <p:cNvSpPr txBox="1">
            <a:spLocks noGrp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 dirty="0">
              <a:solidFill>
                <a:schemeClr val="bg1"/>
              </a:solidFill>
              <a:latin typeface="Calibri" panose="020F0502020204030204" pitchFamily="34" charset="0"/>
              <a:ea typeface="ヒラギノ角ゴ Pro W3" pitchFamily="48" charset="-128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636588"/>
            <a:ext cx="3576637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1"/>
          <a:stretch>
            <a:fillRect/>
          </a:stretch>
        </p:blipFill>
        <p:spPr bwMode="auto">
          <a:xfrm>
            <a:off x="5567363" y="4429125"/>
            <a:ext cx="357663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28663" y="1677988"/>
            <a:ext cx="422275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00000"/>
              </a:lnSpc>
              <a:buNone/>
              <a:defRPr/>
            </a:pPr>
            <a:r>
              <a:rPr lang="en-US" altLang="en-US" sz="2800" dirty="0"/>
              <a:t>Online Dispute Resolution (ODR) is </a:t>
            </a:r>
            <a:r>
              <a:rPr lang="en-US" altLang="en-US" sz="2800" dirty="0">
                <a:solidFill>
                  <a:srgbClr val="1F497D"/>
                </a:solidFill>
                <a:latin typeface="Tahoma" charset="0"/>
                <a:ea typeface="Tahoma" charset="0"/>
                <a:cs typeface="Tahoma" charset="0"/>
              </a:rPr>
              <a:t>“a public-facing digital space in which parties can convene to resolve their dispute or case.”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altLang="en-US" sz="2800" b="1" dirty="0">
                <a:solidFill>
                  <a:srgbClr val="4BACC6"/>
                </a:solidFill>
                <a:latin typeface="Tahoma" charset="0"/>
                <a:ea typeface="Tahoma" charset="0"/>
                <a:cs typeface="Tahoma" charset="0"/>
              </a:rPr>
              <a:t>- National Center for State Courts</a:t>
            </a:r>
            <a:endParaRPr lang="en-US" sz="2800" b="1" dirty="0">
              <a:solidFill>
                <a:srgbClr val="4BACC6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3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2829" y="35165"/>
            <a:ext cx="8405884" cy="8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News Gothic MT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Calibri" pitchFamily="34" charset="0"/>
              </a:rPr>
              <a:t>The Changing Environment for ADR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" y="6572131"/>
            <a:ext cx="3562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/>
                <a:cs typeface="Calibri" pitchFamily="34" charset="0"/>
              </a:rPr>
              <a:t>MODRIA INC. PROPRIETARY &amp; CONFIDENTIAL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9462" r="30893" b="16667"/>
          <a:stretch>
            <a:fillRect/>
          </a:stretch>
        </p:blipFill>
        <p:spPr bwMode="auto">
          <a:xfrm>
            <a:off x="5244766" y="1101827"/>
            <a:ext cx="3283947" cy="365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2955" y="1101827"/>
            <a:ext cx="8255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Society is Networking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Broadband internet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Mobile devices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Social networks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If you’re not online, you’re at risk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increasing irrelevance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955" y="3807264"/>
            <a:ext cx="8255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Evolution of ADR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line between ODR/ADR is blurry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Mediators are doing ODR now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Tech is changing every industry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law is not immune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pace of change is accelerating</a:t>
            </a:r>
          </a:p>
        </p:txBody>
      </p:sp>
    </p:spTree>
    <p:extLst>
      <p:ext uri="{BB962C8B-B14F-4D97-AF65-F5344CB8AC3E}">
        <p14:creationId xmlns:p14="http://schemas.microsoft.com/office/powerpoint/2010/main" val="95758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547688" y="133350"/>
            <a:ext cx="7613650" cy="1058863"/>
          </a:xfrm>
        </p:spPr>
        <p:txBody>
          <a:bodyPr/>
          <a:lstStyle/>
          <a:p>
            <a:r>
              <a:rPr lang="en-US" altLang="en-US" sz="3600"/>
              <a:t>Resolution Matrix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20484" name="Slide Number Placeholder 4"/>
          <p:cNvSpPr txBox="1">
            <a:spLocks noGrp="1"/>
          </p:cNvSpPr>
          <p:nvPr/>
        </p:nvSpPr>
        <p:spPr bwMode="auto">
          <a:xfrm>
            <a:off x="8534400" y="640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solidFill>
                <a:schemeClr val="bg1"/>
              </a:solidFill>
              <a:latin typeface="Calibri" panose="020F0502020204030204" pitchFamily="34" charset="0"/>
              <a:ea typeface="ヒラギノ角ゴ Pro W3" pitchFamily="48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8800" y="3429000"/>
            <a:ext cx="2743200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100" b="1" dirty="0">
              <a:latin typeface="+mj-lt"/>
              <a:ea typeface="ヒラギノ角ゴ Pro W3" pitchFamily="48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28800" y="1600200"/>
            <a:ext cx="2743200" cy="1828800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100" b="1" dirty="0">
              <a:latin typeface="+mj-lt"/>
              <a:ea typeface="ヒラギノ角ゴ Pro W3" pitchFamily="48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3429000"/>
            <a:ext cx="2743200" cy="1828800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100" b="1" dirty="0">
              <a:latin typeface="+mj-lt"/>
              <a:ea typeface="ヒラギノ角ゴ Pro W3" pitchFamily="48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0" y="1600200"/>
            <a:ext cx="2743200" cy="18288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100" b="1" dirty="0">
              <a:latin typeface="+mj-lt"/>
              <a:ea typeface="ヒラギノ角ゴ Pro W3" pitchFamily="48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14400" y="2362200"/>
            <a:ext cx="76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latin typeface="+mj-lt"/>
                <a:ea typeface="ヒラギノ角ゴ Pro W3" pitchFamily="48" charset="-128"/>
              </a:rPr>
              <a:t>HIGH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914400" y="4191000"/>
            <a:ext cx="76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latin typeface="+mj-lt"/>
                <a:ea typeface="ヒラギノ角ゴ Pro W3" pitchFamily="48" charset="-128"/>
              </a:rPr>
              <a:t>LOW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9400" y="5410200"/>
            <a:ext cx="76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>
                <a:latin typeface="Calibri" panose="020F0502020204030204" pitchFamily="34" charset="0"/>
                <a:ea typeface="ヒラギノ角ゴ Pro W3" pitchFamily="48" charset="-128"/>
              </a:rPr>
              <a:t>HIGH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562600" y="5410200"/>
            <a:ext cx="76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>
                <a:latin typeface="Calibri" panose="020F0502020204030204" pitchFamily="34" charset="0"/>
                <a:ea typeface="ヒラギノ角ゴ Pro W3" pitchFamily="48" charset="-128"/>
              </a:rPr>
              <a:t>LOW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657600" y="57150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Calibri" panose="020F0502020204030204" pitchFamily="34" charset="0"/>
                <a:ea typeface="ヒラギノ角ゴ Pro W3" pitchFamily="48" charset="-128"/>
              </a:rPr>
              <a:t>OUTCOME CONTROL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766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Calibri" panose="020F0502020204030204" pitchFamily="34" charset="0"/>
                <a:ea typeface="ヒラギノ角ゴ Pro W3" pitchFamily="48" charset="-128"/>
              </a:rPr>
              <a:t>PROCESS</a:t>
            </a:r>
            <a:br>
              <a:rPr lang="en-US" altLang="en-US" sz="2000" b="1">
                <a:latin typeface="Calibri" panose="020F0502020204030204" pitchFamily="34" charset="0"/>
                <a:ea typeface="ヒラギノ角ゴ Pro W3" pitchFamily="48" charset="-128"/>
              </a:rPr>
            </a:br>
            <a:r>
              <a:rPr lang="en-US" altLang="en-US" sz="2000" b="1">
                <a:latin typeface="Calibri" panose="020F0502020204030204" pitchFamily="34" charset="0"/>
                <a:ea typeface="ヒラギノ角ゴ Pro W3" pitchFamily="48" charset="-128"/>
              </a:rPr>
              <a:t>CONTROL</a:t>
            </a:r>
            <a:endParaRPr lang="en-US" altLang="en-US" sz="1400" b="1">
              <a:latin typeface="Calibri" panose="020F0502020204030204" pitchFamily="34" charset="0"/>
              <a:ea typeface="ヒラギノ角ゴ Pro W3" pitchFamily="48" charset="-128"/>
            </a:endParaRPr>
          </a:p>
        </p:txBody>
      </p:sp>
      <p:sp>
        <p:nvSpPr>
          <p:cNvPr id="2" name="Rectangle 11"/>
          <p:cNvSpPr/>
          <p:nvPr/>
        </p:nvSpPr>
        <p:spPr bwMode="auto">
          <a:xfrm>
            <a:off x="2522538" y="2806700"/>
            <a:ext cx="1014412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dirty="0">
                <a:latin typeface="Calibri" panose="020F0502020204030204" pitchFamily="34" charset="0"/>
                <a:ea typeface="ヒラギノ角ゴ Pro W3" pitchFamily="48" charset="-128"/>
              </a:rPr>
              <a:t>FACILITATIVE MEDIATION</a:t>
            </a:r>
          </a:p>
        </p:txBody>
      </p:sp>
      <p:sp>
        <p:nvSpPr>
          <p:cNvPr id="3" name="Rectangle 11"/>
          <p:cNvSpPr/>
          <p:nvPr/>
        </p:nvSpPr>
        <p:spPr bwMode="auto">
          <a:xfrm>
            <a:off x="3167063" y="3621088"/>
            <a:ext cx="1014412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 dirty="0">
                <a:latin typeface="Calibri" panose="020F0502020204030204" pitchFamily="34" charset="0"/>
                <a:ea typeface="ヒラギノ角ゴ Pro W3" pitchFamily="48" charset="-128"/>
              </a:rPr>
              <a:t>EVALUATIVE MEDIATION</a:t>
            </a:r>
          </a:p>
        </p:txBody>
      </p:sp>
      <p:sp>
        <p:nvSpPr>
          <p:cNvPr id="16" name="Rectangle 11"/>
          <p:cNvSpPr/>
          <p:nvPr/>
        </p:nvSpPr>
        <p:spPr bwMode="auto">
          <a:xfrm>
            <a:off x="4010025" y="4391025"/>
            <a:ext cx="1014413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MED/ARB</a:t>
            </a:r>
          </a:p>
        </p:txBody>
      </p:sp>
      <p:sp>
        <p:nvSpPr>
          <p:cNvPr id="17" name="Rectangle 11"/>
          <p:cNvSpPr/>
          <p:nvPr/>
        </p:nvSpPr>
        <p:spPr bwMode="auto">
          <a:xfrm>
            <a:off x="2098675" y="1974850"/>
            <a:ext cx="1014413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DIRECT</a:t>
            </a:r>
          </a:p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NEGOTIATION</a:t>
            </a:r>
          </a:p>
        </p:txBody>
      </p:sp>
      <p:sp>
        <p:nvSpPr>
          <p:cNvPr id="18" name="Rectangle 11"/>
          <p:cNvSpPr/>
          <p:nvPr/>
        </p:nvSpPr>
        <p:spPr bwMode="auto">
          <a:xfrm>
            <a:off x="4895850" y="3648075"/>
            <a:ext cx="1014413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FINAL OFFER</a:t>
            </a:r>
          </a:p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ARBITRATION</a:t>
            </a:r>
          </a:p>
        </p:txBody>
      </p:sp>
      <p:sp>
        <p:nvSpPr>
          <p:cNvPr id="19" name="Rectangle 11"/>
          <p:cNvSpPr/>
          <p:nvPr/>
        </p:nvSpPr>
        <p:spPr bwMode="auto">
          <a:xfrm>
            <a:off x="5543550" y="2817813"/>
            <a:ext cx="1014413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ARBITRATION</a:t>
            </a:r>
          </a:p>
        </p:txBody>
      </p:sp>
      <p:sp>
        <p:nvSpPr>
          <p:cNvPr id="20" name="Rectangle 11"/>
          <p:cNvSpPr/>
          <p:nvPr/>
        </p:nvSpPr>
        <p:spPr bwMode="auto">
          <a:xfrm>
            <a:off x="6005513" y="1973263"/>
            <a:ext cx="1014412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PRIVATE</a:t>
            </a:r>
          </a:p>
          <a:p>
            <a:pPr algn="ctr" eaLnBrk="1" hangingPunct="1">
              <a:defRPr/>
            </a:pPr>
            <a:r>
              <a:rPr lang="en-US" sz="1000" b="1">
                <a:latin typeface="Calibri" panose="020F0502020204030204" pitchFamily="34" charset="0"/>
                <a:ea typeface="ヒラギノ角ゴ Pro W3" pitchFamily="48" charset="-128"/>
              </a:rPr>
              <a:t>JUDGING</a:t>
            </a:r>
          </a:p>
        </p:txBody>
      </p:sp>
      <p:sp>
        <p:nvSpPr>
          <p:cNvPr id="20502" name="Rectangle 14"/>
          <p:cNvSpPr>
            <a:spLocks noChangeArrowheads="1"/>
          </p:cNvSpPr>
          <p:nvPr/>
        </p:nvSpPr>
        <p:spPr bwMode="auto">
          <a:xfrm>
            <a:off x="4237038" y="1306513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latin typeface="Calibri" panose="020F0502020204030204" pitchFamily="34" charset="0"/>
                <a:ea typeface="ヒラギノ角ゴ Pro W3" pitchFamily="48" charset="-128"/>
              </a:rPr>
              <a:t>BINDING</a:t>
            </a:r>
          </a:p>
        </p:txBody>
      </p:sp>
      <p:sp>
        <p:nvSpPr>
          <p:cNvPr id="20503" name="Rectangle 14"/>
          <p:cNvSpPr>
            <a:spLocks noChangeArrowheads="1"/>
          </p:cNvSpPr>
          <p:nvPr/>
        </p:nvSpPr>
        <p:spPr bwMode="auto">
          <a:xfrm>
            <a:off x="3082925" y="1303338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latin typeface="Calibri" panose="020F0502020204030204" pitchFamily="34" charset="0"/>
                <a:ea typeface="ヒラギノ角ゴ Pro W3" pitchFamily="48" charset="-128"/>
              </a:rPr>
              <a:t>NON-BINDING</a:t>
            </a: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>
            <a:off x="3194050" y="1463675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5500688" y="1449388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55600" y="431800"/>
            <a:ext cx="699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Futura Md BT" pitchFamily="34" charset="0"/>
                <a:ea typeface="ヒラギノ角ゴ Pro W3" pitchFamily="48" charset="-128"/>
              </a:rPr>
              <a:t>Online communication types</a:t>
            </a:r>
            <a:endParaRPr lang="en-US" altLang="en-US" sz="2400" dirty="0">
              <a:latin typeface="Times New Roman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479800" y="1422400"/>
            <a:ext cx="387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Futura Md BT" pitchFamily="34" charset="0"/>
                <a:ea typeface="ヒラギノ角ゴ Pro W3" pitchFamily="48" charset="-128"/>
              </a:rPr>
              <a:t>ASYNCHRONOUS</a:t>
            </a:r>
            <a:endParaRPr lang="en-US" altLang="en-US">
              <a:latin typeface="Times New Roman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568700" y="5270500"/>
            <a:ext cx="3873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Futura Md BT" pitchFamily="34" charset="0"/>
                <a:ea typeface="ヒラギノ角ゴ Pro W3" pitchFamily="48" charset="-128"/>
              </a:rPr>
              <a:t>SYNCHRONOUS</a:t>
            </a:r>
            <a:endParaRPr lang="en-US" altLang="en-US">
              <a:latin typeface="Times New Roman" panose="02020603050405020304" pitchFamily="18" charset="0"/>
              <a:ea typeface="ヒラギノ角ゴ Pro W3" pitchFamily="48" charset="-128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229100" y="1930400"/>
            <a:ext cx="596900" cy="3200400"/>
          </a:xfrm>
          <a:prstGeom prst="upDownArrow">
            <a:avLst>
              <a:gd name="adj1" fmla="val 50000"/>
              <a:gd name="adj2" fmla="val 107234"/>
            </a:avLst>
          </a:prstGeom>
          <a:solidFill>
            <a:schemeClr val="accent2"/>
          </a:solidFill>
          <a:ln w="222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43100" y="1879600"/>
            <a:ext cx="5232400" cy="3289300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en-US" sz="2800">
                <a:ea typeface="ヒラギノ角ゴ Pro W3" pitchFamily="48" charset="-128"/>
              </a:rPr>
              <a:t> </a:t>
            </a:r>
            <a:r>
              <a:rPr lang="en-US" altLang="ja-JP" sz="2800">
                <a:ea typeface="ヒラギノ角ゴ Pro W3" pitchFamily="48" charset="-128"/>
              </a:rPr>
              <a:t>emails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ja-JP" sz="2800">
                <a:ea typeface="ヒラギノ角ゴ Pro W3" pitchFamily="48" charset="-128"/>
              </a:rPr>
              <a:t> discussion boards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ja-JP" sz="2800">
                <a:ea typeface="ヒラギノ角ゴ Pro W3" pitchFamily="48" charset="-128"/>
              </a:rPr>
              <a:t> chats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ja-JP" sz="2800">
                <a:ea typeface="ヒラギノ角ゴ Pro W3" pitchFamily="48" charset="-128"/>
              </a:rPr>
              <a:t> instant messaging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ja-JP" sz="2800">
                <a:ea typeface="ヒラギノ角ゴ Pro W3" pitchFamily="48" charset="-128"/>
              </a:rPr>
              <a:t> audio conferencing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ja-JP" sz="2800">
                <a:ea typeface="ヒラギノ角ゴ Pro W3" pitchFamily="48" charset="-128"/>
              </a:rPr>
              <a:t> video conferencing</a:t>
            </a:r>
            <a:endParaRPr lang="en-US" altLang="en-US" sz="2800">
              <a:ea typeface="ヒラギノ角ゴ Pro W3" pitchFamily="48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4D4D4D"/>
      </a:dk2>
      <a:lt2>
        <a:srgbClr val="969696"/>
      </a:lt2>
      <a:accent1>
        <a:srgbClr val="336699"/>
      </a:accent1>
      <a:accent2>
        <a:srgbClr val="FDBB33"/>
      </a:accent2>
      <a:accent3>
        <a:srgbClr val="003366"/>
      </a:accent3>
      <a:accent4>
        <a:srgbClr val="BAC7D7"/>
      </a:accent4>
      <a:accent5>
        <a:srgbClr val="00B8FF"/>
      </a:accent5>
      <a:accent6>
        <a:srgbClr val="FF6600"/>
      </a:accent6>
      <a:hlink>
        <a:srgbClr val="0A84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algn="ctr">
          <a:solidFill>
            <a:schemeClr val="bg1">
              <a:lumMod val="85000"/>
            </a:schemeClr>
          </a:solidFill>
          <a:round/>
          <a:headEnd/>
          <a:tailEnd/>
        </a:ln>
        <a:effectLst/>
      </a:spPr>
      <a:bodyPr/>
      <a:lstStyle>
        <a:defPPr algn="ctr">
          <a:defRPr sz="1100" b="1" dirty="0">
            <a:latin typeface="+mj-lt"/>
            <a:ea typeface="ヒラギノ角ゴ Pro W3" pitchFamily="48" charset="-12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2015_PPT Temp 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_PPT Temp WIDE v3.potx" id="{63A59DC0-2D35-BF45-9F1C-2215B611504D}" vid="{50B50A36-2822-314E-B59A-DEB6014686F5}"/>
    </a:ext>
  </a:extLst>
</a:theme>
</file>

<file path=ppt/theme/theme3.xml><?xml version="1.0" encoding="utf-8"?>
<a:theme xmlns:a="http://schemas.openxmlformats.org/drawingml/2006/main" name="Echo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cho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10934</TotalTime>
  <Words>804</Words>
  <Application>Microsoft Office PowerPoint</Application>
  <PresentationFormat>On-screen Show (4:3)</PresentationFormat>
  <Paragraphs>116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Futura Md BT</vt:lpstr>
      <vt:lpstr>News Gothic MT</vt:lpstr>
      <vt:lpstr>Tahoma</vt:lpstr>
      <vt:lpstr>Times</vt:lpstr>
      <vt:lpstr>Times New Roman</vt:lpstr>
      <vt:lpstr>Wingdings</vt:lpstr>
      <vt:lpstr>ヒラギノ角ゴ Pro W3</vt:lpstr>
      <vt:lpstr>3_Office Theme</vt:lpstr>
      <vt:lpstr>2015_PPT Temp WIDE</vt:lpstr>
      <vt:lpstr>Echo</vt:lpstr>
      <vt:lpstr>1_Echo</vt:lpstr>
      <vt:lpstr>Image</vt:lpstr>
      <vt:lpstr>PowerPoint Presentation</vt:lpstr>
      <vt:lpstr>Agenda / Overview</vt:lpstr>
      <vt:lpstr>Acronyms</vt:lpstr>
      <vt:lpstr>What is ODR?</vt:lpstr>
      <vt:lpstr>What is ODR?</vt:lpstr>
      <vt:lpstr>What is ODR?</vt:lpstr>
      <vt:lpstr>PowerPoint Presentation</vt:lpstr>
      <vt:lpstr>Resolution Matrix</vt:lpstr>
      <vt:lpstr>PowerPoint Presentation</vt:lpstr>
      <vt:lpstr>Common (but not all) ODR Types</vt:lpstr>
      <vt:lpstr>PowerPoint Presentation</vt:lpstr>
      <vt:lpstr>PowerPoint Presentation</vt:lpstr>
      <vt:lpstr>Online Mediator Scenario</vt:lpstr>
      <vt:lpstr>Online Mediator Scenario (2)</vt:lpstr>
    </vt:vector>
  </TitlesOfParts>
  <Company>PayPal,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jlangenfeld</dc:creator>
  <cp:lastModifiedBy>Colin Rule</cp:lastModifiedBy>
  <cp:revision>274</cp:revision>
  <dcterms:created xsi:type="dcterms:W3CDTF">2008-04-01T19:57:56Z</dcterms:created>
  <dcterms:modified xsi:type="dcterms:W3CDTF">2025-01-10T01:44:36Z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2025-01-10T01:44:24Z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8233ed9b-43b3-46c6-900e-20c4691a3604</vt:lpwstr>
  </property>
  <property fmtid="{D5CDD505-2E9C-101B-9397-08002B2CF9AE}" pid="7" name="MSIP_Label_defa4170-0d19-0005-0004-bc88714345d2_ActionId">
    <vt:lpwstr>6a520344-1b87-446d-bdf6-1b87fbced1c4</vt:lpwstr>
  </property>
  <property fmtid="{D5CDD505-2E9C-101B-9397-08002B2CF9AE}" pid="8" name="MSIP_Label_defa4170-0d19-0005-0004-bc88714345d2_ContentBits">
    <vt:lpwstr>0</vt:lpwstr>
  </property>
</Properties>
</file>